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3" r:id="rId7"/>
    <p:sldId id="334" r:id="rId8"/>
    <p:sldId id="298" r:id="rId9"/>
    <p:sldId id="335" r:id="rId10"/>
    <p:sldId id="336" r:id="rId11"/>
    <p:sldId id="337" r:id="rId12"/>
    <p:sldId id="338" r:id="rId13"/>
    <p:sldId id="339" r:id="rId14"/>
    <p:sldId id="340" r:id="rId15"/>
    <p:sldId id="341" r:id="rId16"/>
    <p:sldId id="342" r:id="rId17"/>
    <p:sldId id="343" r:id="rId18"/>
    <p:sldId id="344" r:id="rId19"/>
    <p:sldId id="345" r:id="rId20"/>
    <p:sldId id="284" r:id="rId21"/>
    <p:sldId id="346" r:id="rId22"/>
    <p:sldId id="347" r:id="rId23"/>
    <p:sldId id="348" r:id="rId24"/>
    <p:sldId id="349" r:id="rId25"/>
    <p:sldId id="350" r:id="rId26"/>
    <p:sldId id="351" r:id="rId27"/>
    <p:sldId id="352" r:id="rId28"/>
    <p:sldId id="353" r:id="rId29"/>
    <p:sldId id="354" r:id="rId30"/>
    <p:sldId id="355" r:id="rId31"/>
    <p:sldId id="356" r:id="rId32"/>
    <p:sldId id="357" r:id="rId33"/>
    <p:sldId id="358" r:id="rId34"/>
    <p:sldId id="359" r:id="rId35"/>
    <p:sldId id="360" r:id="rId36"/>
    <p:sldId id="361" r:id="rId37"/>
    <p:sldId id="362" r:id="rId38"/>
    <p:sldId id="294" r:id="rId39"/>
    <p:sldId id="363" r:id="rId40"/>
    <p:sldId id="364" r:id="rId41"/>
    <p:sldId id="365" r:id="rId42"/>
    <p:sldId id="321" r:id="rId43"/>
    <p:sldId id="366" r:id="rId44"/>
    <p:sldId id="367" r:id="rId45"/>
    <p:sldId id="368" r:id="rId46"/>
    <p:sldId id="288" r:id="rId47"/>
    <p:sldId id="369" r:id="rId48"/>
    <p:sldId id="370" r:id="rId49"/>
    <p:sldId id="371"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2526"/>
    <a:srgbClr val="0B47C5"/>
    <a:srgbClr val="7193D1"/>
    <a:srgbClr val="203864"/>
    <a:srgbClr val="4B77C5"/>
    <a:srgbClr val="4A76C6"/>
    <a:srgbClr val="305598"/>
    <a:srgbClr val="213B69"/>
    <a:srgbClr val="0B49CB"/>
    <a:srgbClr val="F2F4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135" d="100"/>
          <a:sy n="135" d="100"/>
        </p:scale>
        <p:origin x="870" y="12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1" Type="http://schemas.openxmlformats.org/officeDocument/2006/relationships/image" Target="../media/image68.png"/></Relationships>
</file>

<file path=ppt/diagrams/_rels/data3.xml.rels><?xml version="1.0" encoding="UTF-8" standalone="yes"?>
<Relationships xmlns="http://schemas.openxmlformats.org/package/2006/relationships"><Relationship Id="rId1" Type="http://schemas.openxmlformats.org/officeDocument/2006/relationships/image" Target="../media/image69.png"/></Relationships>
</file>

<file path=ppt/diagrams/_rels/data4.xml.rels><?xml version="1.0" encoding="UTF-8" standalone="yes"?>
<Relationships xmlns="http://schemas.openxmlformats.org/package/2006/relationships"><Relationship Id="rId1" Type="http://schemas.openxmlformats.org/officeDocument/2006/relationships/image" Target="../media/image7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1" Type="http://schemas.openxmlformats.org/officeDocument/2006/relationships/image" Target="../media/image68.png"/></Relationships>
</file>

<file path=ppt/diagrams/_rels/drawing3.xml.rels><?xml version="1.0" encoding="UTF-8" standalone="yes"?>
<Relationships xmlns="http://schemas.openxmlformats.org/package/2006/relationships"><Relationship Id="rId1" Type="http://schemas.openxmlformats.org/officeDocument/2006/relationships/image" Target="../media/image69.png"/></Relationships>
</file>

<file path=ppt/diagrams/_rels/drawing4.xml.rels><?xml version="1.0" encoding="UTF-8" standalone="yes"?>
<Relationships xmlns="http://schemas.openxmlformats.org/package/2006/relationships"><Relationship Id="rId1" Type="http://schemas.openxmlformats.org/officeDocument/2006/relationships/image" Target="../media/image70.png"/></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FBD391-A967-4D7F-BA92-A15EBE030BF9}" type="doc">
      <dgm:prSet loTypeId="urn:microsoft.com/office/officeart/2018/2/layout/IconVerticalSolidList" loCatId="icon" qsTypeId="urn:microsoft.com/office/officeart/2005/8/quickstyle/simple4" qsCatId="simple" csTypeId="urn:microsoft.com/office/officeart/2005/8/colors/accent1_5" csCatId="accent1" phldr="1"/>
      <dgm:spPr/>
      <dgm:t>
        <a:bodyPr/>
        <a:lstStyle/>
        <a:p>
          <a:endParaRPr lang="en-US"/>
        </a:p>
      </dgm:t>
    </dgm:pt>
    <dgm:pt modelId="{634084EF-8D36-446E-B6BB-360930D6163A}">
      <dgm:prSet/>
      <dgm:spPr/>
      <dgm:t>
        <a:bodyPr/>
        <a:lstStyle/>
        <a:p>
          <a:pPr>
            <a:lnSpc>
              <a:spcPct val="100000"/>
            </a:lnSpc>
          </a:pPr>
          <a:r>
            <a:rPr lang="en-US"/>
            <a:t>Executive Summary</a:t>
          </a:r>
        </a:p>
      </dgm:t>
    </dgm:pt>
    <dgm:pt modelId="{32384C98-4A0B-4786-B501-EAD89E1A4AD4}" type="parTrans" cxnId="{4BE7E280-CF07-46D2-A0F2-6AB6D2813D5F}">
      <dgm:prSet/>
      <dgm:spPr/>
      <dgm:t>
        <a:bodyPr/>
        <a:lstStyle/>
        <a:p>
          <a:endParaRPr lang="en-US"/>
        </a:p>
      </dgm:t>
    </dgm:pt>
    <dgm:pt modelId="{7C2B296C-5F89-44BF-AEC7-F714AC7DCD7D}" type="sibTrans" cxnId="{4BE7E280-CF07-46D2-A0F2-6AB6D2813D5F}">
      <dgm:prSet/>
      <dgm:spPr/>
      <dgm:t>
        <a:bodyPr/>
        <a:lstStyle/>
        <a:p>
          <a:endParaRPr lang="en-US"/>
        </a:p>
      </dgm:t>
    </dgm:pt>
    <dgm:pt modelId="{9B6137E3-0643-4B89-8C09-5A9CC05ADD90}">
      <dgm:prSet/>
      <dgm:spPr/>
      <dgm:t>
        <a:bodyPr/>
        <a:lstStyle/>
        <a:p>
          <a:pPr>
            <a:lnSpc>
              <a:spcPct val="100000"/>
            </a:lnSpc>
          </a:pPr>
          <a:r>
            <a:rPr lang="en-US" dirty="0"/>
            <a:t>Introduction</a:t>
          </a:r>
        </a:p>
      </dgm:t>
    </dgm:pt>
    <dgm:pt modelId="{4D144082-FAA8-4163-9404-2C11ECB0923C}" type="parTrans" cxnId="{9DA6C41E-7794-4139-8692-C9D09118C4B9}">
      <dgm:prSet/>
      <dgm:spPr/>
      <dgm:t>
        <a:bodyPr/>
        <a:lstStyle/>
        <a:p>
          <a:endParaRPr lang="en-US"/>
        </a:p>
      </dgm:t>
    </dgm:pt>
    <dgm:pt modelId="{C78A11CF-C321-42CF-A6FC-3A288E3A3F51}" type="sibTrans" cxnId="{9DA6C41E-7794-4139-8692-C9D09118C4B9}">
      <dgm:prSet/>
      <dgm:spPr/>
      <dgm:t>
        <a:bodyPr/>
        <a:lstStyle/>
        <a:p>
          <a:endParaRPr lang="en-US"/>
        </a:p>
      </dgm:t>
    </dgm:pt>
    <dgm:pt modelId="{AF6C81C8-8EDD-46C3-90D1-7DB1EFB13721}">
      <dgm:prSet/>
      <dgm:spPr/>
      <dgm:t>
        <a:bodyPr/>
        <a:lstStyle/>
        <a:p>
          <a:pPr>
            <a:lnSpc>
              <a:spcPct val="100000"/>
            </a:lnSpc>
          </a:pPr>
          <a:r>
            <a:rPr lang="en-US"/>
            <a:t>Methodology</a:t>
          </a:r>
        </a:p>
      </dgm:t>
    </dgm:pt>
    <dgm:pt modelId="{54E1CBA7-506B-4ACA-A463-8AA3A39976EF}" type="parTrans" cxnId="{2061B175-B017-4956-BF04-8CC8799C6DE5}">
      <dgm:prSet/>
      <dgm:spPr/>
      <dgm:t>
        <a:bodyPr/>
        <a:lstStyle/>
        <a:p>
          <a:endParaRPr lang="en-US"/>
        </a:p>
      </dgm:t>
    </dgm:pt>
    <dgm:pt modelId="{C4D65037-79F8-4791-9E89-87105519F96B}" type="sibTrans" cxnId="{2061B175-B017-4956-BF04-8CC8799C6DE5}">
      <dgm:prSet/>
      <dgm:spPr/>
      <dgm:t>
        <a:bodyPr/>
        <a:lstStyle/>
        <a:p>
          <a:endParaRPr lang="en-US"/>
        </a:p>
      </dgm:t>
    </dgm:pt>
    <dgm:pt modelId="{CB1743F9-6883-43E8-AAE4-2B7B51D6F43A}">
      <dgm:prSet/>
      <dgm:spPr/>
      <dgm:t>
        <a:bodyPr/>
        <a:lstStyle/>
        <a:p>
          <a:pPr>
            <a:lnSpc>
              <a:spcPct val="100000"/>
            </a:lnSpc>
          </a:pPr>
          <a:r>
            <a:rPr lang="en-US"/>
            <a:t>Results</a:t>
          </a:r>
        </a:p>
      </dgm:t>
    </dgm:pt>
    <dgm:pt modelId="{CC690296-DB93-4885-84B2-CE3BF3E6AD12}" type="parTrans" cxnId="{621508B4-D05D-4F90-A20A-A2231C44F27B}">
      <dgm:prSet/>
      <dgm:spPr/>
      <dgm:t>
        <a:bodyPr/>
        <a:lstStyle/>
        <a:p>
          <a:endParaRPr lang="en-US"/>
        </a:p>
      </dgm:t>
    </dgm:pt>
    <dgm:pt modelId="{0B8F1C51-9D17-4445-A5DC-60B175F0AD08}" type="sibTrans" cxnId="{621508B4-D05D-4F90-A20A-A2231C44F27B}">
      <dgm:prSet/>
      <dgm:spPr/>
      <dgm:t>
        <a:bodyPr/>
        <a:lstStyle/>
        <a:p>
          <a:endParaRPr lang="en-US"/>
        </a:p>
      </dgm:t>
    </dgm:pt>
    <dgm:pt modelId="{194EBFEF-9814-4776-A4D9-AB80FD692AA3}">
      <dgm:prSet/>
      <dgm:spPr/>
      <dgm:t>
        <a:bodyPr/>
        <a:lstStyle/>
        <a:p>
          <a:pPr>
            <a:lnSpc>
              <a:spcPct val="100000"/>
            </a:lnSpc>
          </a:pPr>
          <a:r>
            <a:rPr lang="en-US"/>
            <a:t>Conclusion</a:t>
          </a:r>
        </a:p>
      </dgm:t>
    </dgm:pt>
    <dgm:pt modelId="{3CB40C57-1023-4A45-ACE0-AC3BADF9B5DE}" type="parTrans" cxnId="{9FFEA7B9-FA8C-4AF7-A51D-56095533FDB0}">
      <dgm:prSet/>
      <dgm:spPr/>
      <dgm:t>
        <a:bodyPr/>
        <a:lstStyle/>
        <a:p>
          <a:endParaRPr lang="en-US"/>
        </a:p>
      </dgm:t>
    </dgm:pt>
    <dgm:pt modelId="{FBA9396E-22FC-43A2-B807-D3677CF73EA1}" type="sibTrans" cxnId="{9FFEA7B9-FA8C-4AF7-A51D-56095533FDB0}">
      <dgm:prSet/>
      <dgm:spPr/>
      <dgm:t>
        <a:bodyPr/>
        <a:lstStyle/>
        <a:p>
          <a:endParaRPr lang="en-US"/>
        </a:p>
      </dgm:t>
    </dgm:pt>
    <dgm:pt modelId="{21DA7FB1-9984-4488-9E25-259B04A11707}">
      <dgm:prSet/>
      <dgm:spPr/>
      <dgm:t>
        <a:bodyPr/>
        <a:lstStyle/>
        <a:p>
          <a:pPr>
            <a:lnSpc>
              <a:spcPct val="100000"/>
            </a:lnSpc>
          </a:pPr>
          <a:r>
            <a:rPr lang="en-US"/>
            <a:t>Appendix</a:t>
          </a:r>
        </a:p>
      </dgm:t>
    </dgm:pt>
    <dgm:pt modelId="{614E2E05-6B3E-42D4-AF28-C2D6548CF43B}" type="parTrans" cxnId="{84D524FF-E40F-4F83-A30A-833A1C851E16}">
      <dgm:prSet/>
      <dgm:spPr/>
      <dgm:t>
        <a:bodyPr/>
        <a:lstStyle/>
        <a:p>
          <a:endParaRPr lang="en-US"/>
        </a:p>
      </dgm:t>
    </dgm:pt>
    <dgm:pt modelId="{22037458-725F-4348-9AE3-C24B610CF121}" type="sibTrans" cxnId="{84D524FF-E40F-4F83-A30A-833A1C851E16}">
      <dgm:prSet/>
      <dgm:spPr/>
      <dgm:t>
        <a:bodyPr/>
        <a:lstStyle/>
        <a:p>
          <a:endParaRPr lang="en-US"/>
        </a:p>
      </dgm:t>
    </dgm:pt>
    <dgm:pt modelId="{606D1BEE-714F-4A80-B9AE-6C7789F2CA91}" type="pres">
      <dgm:prSet presAssocID="{2BFBD391-A967-4D7F-BA92-A15EBE030BF9}" presName="root" presStyleCnt="0">
        <dgm:presLayoutVars>
          <dgm:dir/>
          <dgm:resizeHandles val="exact"/>
        </dgm:presLayoutVars>
      </dgm:prSet>
      <dgm:spPr/>
    </dgm:pt>
    <dgm:pt modelId="{C3AFC3EC-0A57-4E66-A6D3-BE6807C0CBB2}" type="pres">
      <dgm:prSet presAssocID="{634084EF-8D36-446E-B6BB-360930D6163A}" presName="compNode" presStyleCnt="0"/>
      <dgm:spPr/>
    </dgm:pt>
    <dgm:pt modelId="{6E4F07DF-DF08-4535-956F-65718CD91467}" type="pres">
      <dgm:prSet presAssocID="{634084EF-8D36-446E-B6BB-360930D6163A}" presName="bgRect" presStyleLbl="bgShp" presStyleIdx="0" presStyleCnt="6">
        <dgm:style>
          <a:lnRef idx="2">
            <a:schemeClr val="accent1"/>
          </a:lnRef>
          <a:fillRef idx="1">
            <a:schemeClr val="lt1"/>
          </a:fillRef>
          <a:effectRef idx="0">
            <a:schemeClr val="accent1"/>
          </a:effectRef>
          <a:fontRef idx="minor">
            <a:schemeClr val="dk1"/>
          </a:fontRef>
        </dgm:style>
      </dgm:prSet>
      <dgm:spPr/>
    </dgm:pt>
    <dgm:pt modelId="{BCBA5E15-3167-425E-AC4C-50552F48E1E8}" type="pres">
      <dgm:prSet presAssocID="{634084EF-8D36-446E-B6BB-360930D6163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onnections with solid fill"/>
        </a:ext>
      </dgm:extLst>
    </dgm:pt>
    <dgm:pt modelId="{1F211F86-FF81-4658-BA85-71A92ED22C9E}" type="pres">
      <dgm:prSet presAssocID="{634084EF-8D36-446E-B6BB-360930D6163A}" presName="spaceRect" presStyleCnt="0"/>
      <dgm:spPr/>
    </dgm:pt>
    <dgm:pt modelId="{098A71CB-4390-4EEE-9635-6F8CD5E6CAFF}" type="pres">
      <dgm:prSet presAssocID="{634084EF-8D36-446E-B6BB-360930D6163A}" presName="parTx" presStyleLbl="revTx" presStyleIdx="0" presStyleCnt="6">
        <dgm:presLayoutVars>
          <dgm:chMax val="0"/>
          <dgm:chPref val="0"/>
        </dgm:presLayoutVars>
      </dgm:prSet>
      <dgm:spPr/>
    </dgm:pt>
    <dgm:pt modelId="{F80A105C-F732-43A7-B5DC-6F69C5B5A16B}" type="pres">
      <dgm:prSet presAssocID="{7C2B296C-5F89-44BF-AEC7-F714AC7DCD7D}" presName="sibTrans" presStyleCnt="0"/>
      <dgm:spPr/>
    </dgm:pt>
    <dgm:pt modelId="{84B4DCCA-3697-45CB-98C6-F7AF05E13B73}" type="pres">
      <dgm:prSet presAssocID="{9B6137E3-0643-4B89-8C09-5A9CC05ADD90}" presName="compNode" presStyleCnt="0"/>
      <dgm:spPr/>
    </dgm:pt>
    <dgm:pt modelId="{D61998E3-5F2E-49E2-BA37-EBDB6FA50B2D}" type="pres">
      <dgm:prSet presAssocID="{9B6137E3-0643-4B89-8C09-5A9CC05ADD90}" presName="bgRect" presStyleLbl="bgShp" presStyleIdx="1" presStyleCnt="6">
        <dgm:style>
          <a:lnRef idx="2">
            <a:schemeClr val="accent1"/>
          </a:lnRef>
          <a:fillRef idx="1">
            <a:schemeClr val="lt1"/>
          </a:fillRef>
          <a:effectRef idx="0">
            <a:schemeClr val="accent1"/>
          </a:effectRef>
          <a:fontRef idx="minor">
            <a:schemeClr val="dk1"/>
          </a:fontRef>
        </dgm:style>
      </dgm:prSet>
      <dgm:spPr/>
    </dgm:pt>
    <dgm:pt modelId="{D5AD5B55-CC4E-4406-A148-244E28F6A8F9}" type="pres">
      <dgm:prSet presAssocID="{9B6137E3-0643-4B89-8C09-5A9CC05ADD90}"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andshake"/>
        </a:ext>
      </dgm:extLst>
    </dgm:pt>
    <dgm:pt modelId="{815CF930-9B3C-4F44-9A0A-338CBADA3575}" type="pres">
      <dgm:prSet presAssocID="{9B6137E3-0643-4B89-8C09-5A9CC05ADD90}" presName="spaceRect" presStyleCnt="0"/>
      <dgm:spPr/>
    </dgm:pt>
    <dgm:pt modelId="{2F12CC8E-C1F9-43D0-BFC5-7199C77CA12D}" type="pres">
      <dgm:prSet presAssocID="{9B6137E3-0643-4B89-8C09-5A9CC05ADD90}" presName="parTx" presStyleLbl="revTx" presStyleIdx="1" presStyleCnt="6">
        <dgm:presLayoutVars>
          <dgm:chMax val="0"/>
          <dgm:chPref val="0"/>
        </dgm:presLayoutVars>
      </dgm:prSet>
      <dgm:spPr/>
    </dgm:pt>
    <dgm:pt modelId="{C55351F0-11D2-413B-A89A-32AC1B2EEB19}" type="pres">
      <dgm:prSet presAssocID="{C78A11CF-C321-42CF-A6FC-3A288E3A3F51}" presName="sibTrans" presStyleCnt="0"/>
      <dgm:spPr/>
    </dgm:pt>
    <dgm:pt modelId="{B5AC5656-81D6-4BD1-9D4F-B47A90D2F4A1}" type="pres">
      <dgm:prSet presAssocID="{AF6C81C8-8EDD-46C3-90D1-7DB1EFB13721}" presName="compNode" presStyleCnt="0"/>
      <dgm:spPr/>
    </dgm:pt>
    <dgm:pt modelId="{C099BAFD-1BEA-4E2F-89B1-608677CC22FE}" type="pres">
      <dgm:prSet presAssocID="{AF6C81C8-8EDD-46C3-90D1-7DB1EFB13721}" presName="bgRect" presStyleLbl="bgShp" presStyleIdx="2" presStyleCnt="6">
        <dgm:style>
          <a:lnRef idx="2">
            <a:schemeClr val="accent1"/>
          </a:lnRef>
          <a:fillRef idx="1">
            <a:schemeClr val="lt1"/>
          </a:fillRef>
          <a:effectRef idx="0">
            <a:schemeClr val="accent1"/>
          </a:effectRef>
          <a:fontRef idx="minor">
            <a:schemeClr val="dk1"/>
          </a:fontRef>
        </dgm:style>
      </dgm:prSet>
      <dgm:spPr/>
    </dgm:pt>
    <dgm:pt modelId="{0B1D61AF-FA91-42D4-BF7C-E703314F3F70}" type="pres">
      <dgm:prSet presAssocID="{AF6C81C8-8EDD-46C3-90D1-7DB1EFB1372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pen Enrollment"/>
        </a:ext>
      </dgm:extLst>
    </dgm:pt>
    <dgm:pt modelId="{26632ACC-0379-40A6-88B5-518C4E69E198}" type="pres">
      <dgm:prSet presAssocID="{AF6C81C8-8EDD-46C3-90D1-7DB1EFB13721}" presName="spaceRect" presStyleCnt="0"/>
      <dgm:spPr/>
    </dgm:pt>
    <dgm:pt modelId="{8EC8F1FA-0D8C-4033-881C-C98E1090CC6F}" type="pres">
      <dgm:prSet presAssocID="{AF6C81C8-8EDD-46C3-90D1-7DB1EFB13721}" presName="parTx" presStyleLbl="revTx" presStyleIdx="2" presStyleCnt="6">
        <dgm:presLayoutVars>
          <dgm:chMax val="0"/>
          <dgm:chPref val="0"/>
        </dgm:presLayoutVars>
      </dgm:prSet>
      <dgm:spPr/>
    </dgm:pt>
    <dgm:pt modelId="{C642BFD6-D89F-4A26-854A-1FF9017ED8BB}" type="pres">
      <dgm:prSet presAssocID="{C4D65037-79F8-4791-9E89-87105519F96B}" presName="sibTrans" presStyleCnt="0"/>
      <dgm:spPr/>
    </dgm:pt>
    <dgm:pt modelId="{F4A8AEEA-EB82-408B-B252-2764D1117191}" type="pres">
      <dgm:prSet presAssocID="{CB1743F9-6883-43E8-AAE4-2B7B51D6F43A}" presName="compNode" presStyleCnt="0"/>
      <dgm:spPr/>
    </dgm:pt>
    <dgm:pt modelId="{8E24E6A0-25D5-49D2-89EF-E896FD92B2CD}" type="pres">
      <dgm:prSet presAssocID="{CB1743F9-6883-43E8-AAE4-2B7B51D6F43A}" presName="bgRect" presStyleLbl="bgShp" presStyleIdx="3" presStyleCnt="6">
        <dgm:style>
          <a:lnRef idx="2">
            <a:schemeClr val="accent1"/>
          </a:lnRef>
          <a:fillRef idx="1">
            <a:schemeClr val="lt1"/>
          </a:fillRef>
          <a:effectRef idx="0">
            <a:schemeClr val="accent1"/>
          </a:effectRef>
          <a:fontRef idx="minor">
            <a:schemeClr val="dk1"/>
          </a:fontRef>
        </dgm:style>
      </dgm:prSet>
      <dgm:spPr/>
    </dgm:pt>
    <dgm:pt modelId="{4C57F5F4-EAA9-46E7-A885-D39558B536CF}" type="pres">
      <dgm:prSet presAssocID="{CB1743F9-6883-43E8-AAE4-2B7B51D6F43A}"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Questionnaire"/>
        </a:ext>
      </dgm:extLst>
    </dgm:pt>
    <dgm:pt modelId="{C482A8FB-55D0-4D0D-BEAF-B9ADB496BE00}" type="pres">
      <dgm:prSet presAssocID="{CB1743F9-6883-43E8-AAE4-2B7B51D6F43A}" presName="spaceRect" presStyleCnt="0"/>
      <dgm:spPr/>
    </dgm:pt>
    <dgm:pt modelId="{FE3E1D58-C4CD-4ADD-9A26-2D7BB9789866}" type="pres">
      <dgm:prSet presAssocID="{CB1743F9-6883-43E8-AAE4-2B7B51D6F43A}" presName="parTx" presStyleLbl="revTx" presStyleIdx="3" presStyleCnt="6">
        <dgm:presLayoutVars>
          <dgm:chMax val="0"/>
          <dgm:chPref val="0"/>
        </dgm:presLayoutVars>
      </dgm:prSet>
      <dgm:spPr/>
    </dgm:pt>
    <dgm:pt modelId="{F102D6E2-8C81-4C86-8108-8D3C1F216325}" type="pres">
      <dgm:prSet presAssocID="{0B8F1C51-9D17-4445-A5DC-60B175F0AD08}" presName="sibTrans" presStyleCnt="0"/>
      <dgm:spPr/>
    </dgm:pt>
    <dgm:pt modelId="{7DDD4D17-CEC2-4BCA-AE7F-45CD61CD53A5}" type="pres">
      <dgm:prSet presAssocID="{194EBFEF-9814-4776-A4D9-AB80FD692AA3}" presName="compNode" presStyleCnt="0"/>
      <dgm:spPr/>
    </dgm:pt>
    <dgm:pt modelId="{2434A01C-6276-4B5A-9128-5FE1AC90FF05}" type="pres">
      <dgm:prSet presAssocID="{194EBFEF-9814-4776-A4D9-AB80FD692AA3}" presName="bgRect" presStyleLbl="bgShp" presStyleIdx="4" presStyleCnt="6">
        <dgm:style>
          <a:lnRef idx="2">
            <a:schemeClr val="accent1"/>
          </a:lnRef>
          <a:fillRef idx="1">
            <a:schemeClr val="lt1"/>
          </a:fillRef>
          <a:effectRef idx="0">
            <a:schemeClr val="accent1"/>
          </a:effectRef>
          <a:fontRef idx="minor">
            <a:schemeClr val="dk1"/>
          </a:fontRef>
        </dgm:style>
      </dgm:prSet>
      <dgm:spPr/>
    </dgm:pt>
    <dgm:pt modelId="{E7A26D63-0CC7-4031-86F8-EF1C6BFEB655}" type="pres">
      <dgm:prSet presAssocID="{194EBFEF-9814-4776-A4D9-AB80FD692AA3}"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pt>
    <dgm:pt modelId="{B41802F1-AA67-4348-B7E2-0C04D04705B4}" type="pres">
      <dgm:prSet presAssocID="{194EBFEF-9814-4776-A4D9-AB80FD692AA3}" presName="spaceRect" presStyleCnt="0"/>
      <dgm:spPr/>
    </dgm:pt>
    <dgm:pt modelId="{DFD7A337-7566-4D76-9728-2CF17A376327}" type="pres">
      <dgm:prSet presAssocID="{194EBFEF-9814-4776-A4D9-AB80FD692AA3}" presName="parTx" presStyleLbl="revTx" presStyleIdx="4" presStyleCnt="6">
        <dgm:presLayoutVars>
          <dgm:chMax val="0"/>
          <dgm:chPref val="0"/>
        </dgm:presLayoutVars>
      </dgm:prSet>
      <dgm:spPr/>
    </dgm:pt>
    <dgm:pt modelId="{FA19EDC6-9685-41E3-945D-55E58967A46D}" type="pres">
      <dgm:prSet presAssocID="{FBA9396E-22FC-43A2-B807-D3677CF73EA1}" presName="sibTrans" presStyleCnt="0"/>
      <dgm:spPr/>
    </dgm:pt>
    <dgm:pt modelId="{69E7ABF5-B5C9-48EF-A4C4-E72193554D4A}" type="pres">
      <dgm:prSet presAssocID="{21DA7FB1-9984-4488-9E25-259B04A11707}" presName="compNode" presStyleCnt="0"/>
      <dgm:spPr/>
    </dgm:pt>
    <dgm:pt modelId="{0325320A-531F-4B38-B5FB-B5C0D30AB1B4}" type="pres">
      <dgm:prSet presAssocID="{21DA7FB1-9984-4488-9E25-259B04A11707}" presName="bgRect" presStyleLbl="bgShp" presStyleIdx="5" presStyleCnt="6">
        <dgm:style>
          <a:lnRef idx="2">
            <a:schemeClr val="accent2"/>
          </a:lnRef>
          <a:fillRef idx="1">
            <a:schemeClr val="lt1"/>
          </a:fillRef>
          <a:effectRef idx="0">
            <a:schemeClr val="accent2"/>
          </a:effectRef>
          <a:fontRef idx="minor">
            <a:schemeClr val="dk1"/>
          </a:fontRef>
        </dgm:style>
      </dgm:prSet>
      <dgm:spPr/>
    </dgm:pt>
    <dgm:pt modelId="{CFA318E5-DA47-4DEE-A26A-FDDA3EE5BFF3}" type="pres">
      <dgm:prSet presAssocID="{21DA7FB1-9984-4488-9E25-259B04A1170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Books"/>
        </a:ext>
      </dgm:extLst>
    </dgm:pt>
    <dgm:pt modelId="{AAF68D16-5C5D-4C7A-854C-1600369EE094}" type="pres">
      <dgm:prSet presAssocID="{21DA7FB1-9984-4488-9E25-259B04A11707}" presName="spaceRect" presStyleCnt="0"/>
      <dgm:spPr/>
    </dgm:pt>
    <dgm:pt modelId="{230F2288-4F4E-47C3-A9F6-FDE960E53AD9}" type="pres">
      <dgm:prSet presAssocID="{21DA7FB1-9984-4488-9E25-259B04A11707}" presName="parTx" presStyleLbl="revTx" presStyleIdx="5" presStyleCnt="6">
        <dgm:presLayoutVars>
          <dgm:chMax val="0"/>
          <dgm:chPref val="0"/>
        </dgm:presLayoutVars>
      </dgm:prSet>
      <dgm:spPr/>
    </dgm:pt>
  </dgm:ptLst>
  <dgm:cxnLst>
    <dgm:cxn modelId="{9DA6C41E-7794-4139-8692-C9D09118C4B9}" srcId="{2BFBD391-A967-4D7F-BA92-A15EBE030BF9}" destId="{9B6137E3-0643-4B89-8C09-5A9CC05ADD90}" srcOrd="1" destOrd="0" parTransId="{4D144082-FAA8-4163-9404-2C11ECB0923C}" sibTransId="{C78A11CF-C321-42CF-A6FC-3A288E3A3F51}"/>
    <dgm:cxn modelId="{62C73822-3EC2-4AF5-9297-0818F265C963}" type="presOf" srcId="{2BFBD391-A967-4D7F-BA92-A15EBE030BF9}" destId="{606D1BEE-714F-4A80-B9AE-6C7789F2CA91}" srcOrd="0" destOrd="0" presId="urn:microsoft.com/office/officeart/2018/2/layout/IconVerticalSolidList"/>
    <dgm:cxn modelId="{D720BD2B-58B7-4977-A339-9B8381F201CC}" type="presOf" srcId="{194EBFEF-9814-4776-A4D9-AB80FD692AA3}" destId="{DFD7A337-7566-4D76-9728-2CF17A376327}" srcOrd="0" destOrd="0" presId="urn:microsoft.com/office/officeart/2018/2/layout/IconVerticalSolidList"/>
    <dgm:cxn modelId="{2061B175-B017-4956-BF04-8CC8799C6DE5}" srcId="{2BFBD391-A967-4D7F-BA92-A15EBE030BF9}" destId="{AF6C81C8-8EDD-46C3-90D1-7DB1EFB13721}" srcOrd="2" destOrd="0" parTransId="{54E1CBA7-506B-4ACA-A463-8AA3A39976EF}" sibTransId="{C4D65037-79F8-4791-9E89-87105519F96B}"/>
    <dgm:cxn modelId="{3165637E-F538-4757-9749-1CB0E31D2218}" type="presOf" srcId="{21DA7FB1-9984-4488-9E25-259B04A11707}" destId="{230F2288-4F4E-47C3-A9F6-FDE960E53AD9}" srcOrd="0" destOrd="0" presId="urn:microsoft.com/office/officeart/2018/2/layout/IconVerticalSolidList"/>
    <dgm:cxn modelId="{4BE7E280-CF07-46D2-A0F2-6AB6D2813D5F}" srcId="{2BFBD391-A967-4D7F-BA92-A15EBE030BF9}" destId="{634084EF-8D36-446E-B6BB-360930D6163A}" srcOrd="0" destOrd="0" parTransId="{32384C98-4A0B-4786-B501-EAD89E1A4AD4}" sibTransId="{7C2B296C-5F89-44BF-AEC7-F714AC7DCD7D}"/>
    <dgm:cxn modelId="{0A239F81-056B-4BAA-A33C-58C873638F9F}" type="presOf" srcId="{9B6137E3-0643-4B89-8C09-5A9CC05ADD90}" destId="{2F12CC8E-C1F9-43D0-BFC5-7199C77CA12D}" srcOrd="0" destOrd="0" presId="urn:microsoft.com/office/officeart/2018/2/layout/IconVerticalSolidList"/>
    <dgm:cxn modelId="{3124AA94-B9BC-402E-A81E-B9003210B3D5}" type="presOf" srcId="{CB1743F9-6883-43E8-AAE4-2B7B51D6F43A}" destId="{FE3E1D58-C4CD-4ADD-9A26-2D7BB9789866}" srcOrd="0" destOrd="0" presId="urn:microsoft.com/office/officeart/2018/2/layout/IconVerticalSolidList"/>
    <dgm:cxn modelId="{486EFEAC-802C-481B-99CE-645C4A338636}" type="presOf" srcId="{634084EF-8D36-446E-B6BB-360930D6163A}" destId="{098A71CB-4390-4EEE-9635-6F8CD5E6CAFF}" srcOrd="0" destOrd="0" presId="urn:microsoft.com/office/officeart/2018/2/layout/IconVerticalSolidList"/>
    <dgm:cxn modelId="{621508B4-D05D-4F90-A20A-A2231C44F27B}" srcId="{2BFBD391-A967-4D7F-BA92-A15EBE030BF9}" destId="{CB1743F9-6883-43E8-AAE4-2B7B51D6F43A}" srcOrd="3" destOrd="0" parTransId="{CC690296-DB93-4885-84B2-CE3BF3E6AD12}" sibTransId="{0B8F1C51-9D17-4445-A5DC-60B175F0AD08}"/>
    <dgm:cxn modelId="{9FFEA7B9-FA8C-4AF7-A51D-56095533FDB0}" srcId="{2BFBD391-A967-4D7F-BA92-A15EBE030BF9}" destId="{194EBFEF-9814-4776-A4D9-AB80FD692AA3}" srcOrd="4" destOrd="0" parTransId="{3CB40C57-1023-4A45-ACE0-AC3BADF9B5DE}" sibTransId="{FBA9396E-22FC-43A2-B807-D3677CF73EA1}"/>
    <dgm:cxn modelId="{DFE605DA-79C5-4D4D-B08D-772FCF910E0F}" type="presOf" srcId="{AF6C81C8-8EDD-46C3-90D1-7DB1EFB13721}" destId="{8EC8F1FA-0D8C-4033-881C-C98E1090CC6F}" srcOrd="0" destOrd="0" presId="urn:microsoft.com/office/officeart/2018/2/layout/IconVerticalSolidList"/>
    <dgm:cxn modelId="{84D524FF-E40F-4F83-A30A-833A1C851E16}" srcId="{2BFBD391-A967-4D7F-BA92-A15EBE030BF9}" destId="{21DA7FB1-9984-4488-9E25-259B04A11707}" srcOrd="5" destOrd="0" parTransId="{614E2E05-6B3E-42D4-AF28-C2D6548CF43B}" sibTransId="{22037458-725F-4348-9AE3-C24B610CF121}"/>
    <dgm:cxn modelId="{14007C95-8D67-4EBC-80A3-029458091074}" type="presParOf" srcId="{606D1BEE-714F-4A80-B9AE-6C7789F2CA91}" destId="{C3AFC3EC-0A57-4E66-A6D3-BE6807C0CBB2}" srcOrd="0" destOrd="0" presId="urn:microsoft.com/office/officeart/2018/2/layout/IconVerticalSolidList"/>
    <dgm:cxn modelId="{6673A1B8-0B06-4660-84CF-500817DA000D}" type="presParOf" srcId="{C3AFC3EC-0A57-4E66-A6D3-BE6807C0CBB2}" destId="{6E4F07DF-DF08-4535-956F-65718CD91467}" srcOrd="0" destOrd="0" presId="urn:microsoft.com/office/officeart/2018/2/layout/IconVerticalSolidList"/>
    <dgm:cxn modelId="{B459CEC4-E33D-4B90-B0B7-4D12F6DC60CC}" type="presParOf" srcId="{C3AFC3EC-0A57-4E66-A6D3-BE6807C0CBB2}" destId="{BCBA5E15-3167-425E-AC4C-50552F48E1E8}" srcOrd="1" destOrd="0" presId="urn:microsoft.com/office/officeart/2018/2/layout/IconVerticalSolidList"/>
    <dgm:cxn modelId="{57DF2E90-C34C-4230-847C-37ECD93EADF8}" type="presParOf" srcId="{C3AFC3EC-0A57-4E66-A6D3-BE6807C0CBB2}" destId="{1F211F86-FF81-4658-BA85-71A92ED22C9E}" srcOrd="2" destOrd="0" presId="urn:microsoft.com/office/officeart/2018/2/layout/IconVerticalSolidList"/>
    <dgm:cxn modelId="{8B9A30CF-3147-4555-9221-FD8140EFCA93}" type="presParOf" srcId="{C3AFC3EC-0A57-4E66-A6D3-BE6807C0CBB2}" destId="{098A71CB-4390-4EEE-9635-6F8CD5E6CAFF}" srcOrd="3" destOrd="0" presId="urn:microsoft.com/office/officeart/2018/2/layout/IconVerticalSolidList"/>
    <dgm:cxn modelId="{CA935B22-A682-4B2A-A985-4439DC3C17C0}" type="presParOf" srcId="{606D1BEE-714F-4A80-B9AE-6C7789F2CA91}" destId="{F80A105C-F732-43A7-B5DC-6F69C5B5A16B}" srcOrd="1" destOrd="0" presId="urn:microsoft.com/office/officeart/2018/2/layout/IconVerticalSolidList"/>
    <dgm:cxn modelId="{C62C5BE4-FFED-4A6C-BD4B-434978E677F8}" type="presParOf" srcId="{606D1BEE-714F-4A80-B9AE-6C7789F2CA91}" destId="{84B4DCCA-3697-45CB-98C6-F7AF05E13B73}" srcOrd="2" destOrd="0" presId="urn:microsoft.com/office/officeart/2018/2/layout/IconVerticalSolidList"/>
    <dgm:cxn modelId="{BD4F43C8-B3E3-42E6-AAFE-B3660EA7DBF1}" type="presParOf" srcId="{84B4DCCA-3697-45CB-98C6-F7AF05E13B73}" destId="{D61998E3-5F2E-49E2-BA37-EBDB6FA50B2D}" srcOrd="0" destOrd="0" presId="urn:microsoft.com/office/officeart/2018/2/layout/IconVerticalSolidList"/>
    <dgm:cxn modelId="{8B19218A-CEA3-4B5C-BBD4-C55662BF0884}" type="presParOf" srcId="{84B4DCCA-3697-45CB-98C6-F7AF05E13B73}" destId="{D5AD5B55-CC4E-4406-A148-244E28F6A8F9}" srcOrd="1" destOrd="0" presId="urn:microsoft.com/office/officeart/2018/2/layout/IconVerticalSolidList"/>
    <dgm:cxn modelId="{4277C203-8050-40C6-BD16-E92C6E0556D4}" type="presParOf" srcId="{84B4DCCA-3697-45CB-98C6-F7AF05E13B73}" destId="{815CF930-9B3C-4F44-9A0A-338CBADA3575}" srcOrd="2" destOrd="0" presId="urn:microsoft.com/office/officeart/2018/2/layout/IconVerticalSolidList"/>
    <dgm:cxn modelId="{D8318688-C3E1-4320-83F5-9F56393F646C}" type="presParOf" srcId="{84B4DCCA-3697-45CB-98C6-F7AF05E13B73}" destId="{2F12CC8E-C1F9-43D0-BFC5-7199C77CA12D}" srcOrd="3" destOrd="0" presId="urn:microsoft.com/office/officeart/2018/2/layout/IconVerticalSolidList"/>
    <dgm:cxn modelId="{1C966370-52F4-40F7-9EBE-7114B4BB5305}" type="presParOf" srcId="{606D1BEE-714F-4A80-B9AE-6C7789F2CA91}" destId="{C55351F0-11D2-413B-A89A-32AC1B2EEB19}" srcOrd="3" destOrd="0" presId="urn:microsoft.com/office/officeart/2018/2/layout/IconVerticalSolidList"/>
    <dgm:cxn modelId="{6904BB04-7F46-483E-9036-AC8F581C7D32}" type="presParOf" srcId="{606D1BEE-714F-4A80-B9AE-6C7789F2CA91}" destId="{B5AC5656-81D6-4BD1-9D4F-B47A90D2F4A1}" srcOrd="4" destOrd="0" presId="urn:microsoft.com/office/officeart/2018/2/layout/IconVerticalSolidList"/>
    <dgm:cxn modelId="{A2F6B1B0-8CB4-4F4C-A2C8-207AE9F3EDD6}" type="presParOf" srcId="{B5AC5656-81D6-4BD1-9D4F-B47A90D2F4A1}" destId="{C099BAFD-1BEA-4E2F-89B1-608677CC22FE}" srcOrd="0" destOrd="0" presId="urn:microsoft.com/office/officeart/2018/2/layout/IconVerticalSolidList"/>
    <dgm:cxn modelId="{582CAE89-633F-4AF3-B9C1-B32D66E8F197}" type="presParOf" srcId="{B5AC5656-81D6-4BD1-9D4F-B47A90D2F4A1}" destId="{0B1D61AF-FA91-42D4-BF7C-E703314F3F70}" srcOrd="1" destOrd="0" presId="urn:microsoft.com/office/officeart/2018/2/layout/IconVerticalSolidList"/>
    <dgm:cxn modelId="{68463884-FE1A-4F3F-B9C5-25D620260AD8}" type="presParOf" srcId="{B5AC5656-81D6-4BD1-9D4F-B47A90D2F4A1}" destId="{26632ACC-0379-40A6-88B5-518C4E69E198}" srcOrd="2" destOrd="0" presId="urn:microsoft.com/office/officeart/2018/2/layout/IconVerticalSolidList"/>
    <dgm:cxn modelId="{6B2FC3DA-4599-4B8E-933B-94517921AD22}" type="presParOf" srcId="{B5AC5656-81D6-4BD1-9D4F-B47A90D2F4A1}" destId="{8EC8F1FA-0D8C-4033-881C-C98E1090CC6F}" srcOrd="3" destOrd="0" presId="urn:microsoft.com/office/officeart/2018/2/layout/IconVerticalSolidList"/>
    <dgm:cxn modelId="{DF82F75B-7974-43F2-9339-AA88B43DBBC5}" type="presParOf" srcId="{606D1BEE-714F-4A80-B9AE-6C7789F2CA91}" destId="{C642BFD6-D89F-4A26-854A-1FF9017ED8BB}" srcOrd="5" destOrd="0" presId="urn:microsoft.com/office/officeart/2018/2/layout/IconVerticalSolidList"/>
    <dgm:cxn modelId="{6AE248DB-3BF7-4D77-8752-404C653E41CA}" type="presParOf" srcId="{606D1BEE-714F-4A80-B9AE-6C7789F2CA91}" destId="{F4A8AEEA-EB82-408B-B252-2764D1117191}" srcOrd="6" destOrd="0" presId="urn:microsoft.com/office/officeart/2018/2/layout/IconVerticalSolidList"/>
    <dgm:cxn modelId="{E6F45AF5-AA85-47B7-A520-6A1E872040AD}" type="presParOf" srcId="{F4A8AEEA-EB82-408B-B252-2764D1117191}" destId="{8E24E6A0-25D5-49D2-89EF-E896FD92B2CD}" srcOrd="0" destOrd="0" presId="urn:microsoft.com/office/officeart/2018/2/layout/IconVerticalSolidList"/>
    <dgm:cxn modelId="{30F162D8-4FBE-47DD-9C00-B0D5FA2CB6DB}" type="presParOf" srcId="{F4A8AEEA-EB82-408B-B252-2764D1117191}" destId="{4C57F5F4-EAA9-46E7-A885-D39558B536CF}" srcOrd="1" destOrd="0" presId="urn:microsoft.com/office/officeart/2018/2/layout/IconVerticalSolidList"/>
    <dgm:cxn modelId="{A1CEAE86-18A6-4026-842A-FED80EE6231D}" type="presParOf" srcId="{F4A8AEEA-EB82-408B-B252-2764D1117191}" destId="{C482A8FB-55D0-4D0D-BEAF-B9ADB496BE00}" srcOrd="2" destOrd="0" presId="urn:microsoft.com/office/officeart/2018/2/layout/IconVerticalSolidList"/>
    <dgm:cxn modelId="{0FD3C15C-CEFD-4CD1-B5DF-CD1FD6D6DB5D}" type="presParOf" srcId="{F4A8AEEA-EB82-408B-B252-2764D1117191}" destId="{FE3E1D58-C4CD-4ADD-9A26-2D7BB9789866}" srcOrd="3" destOrd="0" presId="urn:microsoft.com/office/officeart/2018/2/layout/IconVerticalSolidList"/>
    <dgm:cxn modelId="{B8D59635-96DE-4122-81B3-685E55F2953D}" type="presParOf" srcId="{606D1BEE-714F-4A80-B9AE-6C7789F2CA91}" destId="{F102D6E2-8C81-4C86-8108-8D3C1F216325}" srcOrd="7" destOrd="0" presId="urn:microsoft.com/office/officeart/2018/2/layout/IconVerticalSolidList"/>
    <dgm:cxn modelId="{FC6AB5B1-66AB-4DD7-A2A7-21AB4554DCE3}" type="presParOf" srcId="{606D1BEE-714F-4A80-B9AE-6C7789F2CA91}" destId="{7DDD4D17-CEC2-4BCA-AE7F-45CD61CD53A5}" srcOrd="8" destOrd="0" presId="urn:microsoft.com/office/officeart/2018/2/layout/IconVerticalSolidList"/>
    <dgm:cxn modelId="{2D63EFA7-8E05-4425-8845-46907BC57D14}" type="presParOf" srcId="{7DDD4D17-CEC2-4BCA-AE7F-45CD61CD53A5}" destId="{2434A01C-6276-4B5A-9128-5FE1AC90FF05}" srcOrd="0" destOrd="0" presId="urn:microsoft.com/office/officeart/2018/2/layout/IconVerticalSolidList"/>
    <dgm:cxn modelId="{450C5769-52A1-4AD3-9303-91395CEF1FA1}" type="presParOf" srcId="{7DDD4D17-CEC2-4BCA-AE7F-45CD61CD53A5}" destId="{E7A26D63-0CC7-4031-86F8-EF1C6BFEB655}" srcOrd="1" destOrd="0" presId="urn:microsoft.com/office/officeart/2018/2/layout/IconVerticalSolidList"/>
    <dgm:cxn modelId="{ADF39B9D-E5BB-4758-BE03-7C70D2F05B74}" type="presParOf" srcId="{7DDD4D17-CEC2-4BCA-AE7F-45CD61CD53A5}" destId="{B41802F1-AA67-4348-B7E2-0C04D04705B4}" srcOrd="2" destOrd="0" presId="urn:microsoft.com/office/officeart/2018/2/layout/IconVerticalSolidList"/>
    <dgm:cxn modelId="{ACA5837C-F6AB-4900-B772-087CE5AFBAAD}" type="presParOf" srcId="{7DDD4D17-CEC2-4BCA-AE7F-45CD61CD53A5}" destId="{DFD7A337-7566-4D76-9728-2CF17A376327}" srcOrd="3" destOrd="0" presId="urn:microsoft.com/office/officeart/2018/2/layout/IconVerticalSolidList"/>
    <dgm:cxn modelId="{D7654EF8-3168-4782-A713-5CE09135E69E}" type="presParOf" srcId="{606D1BEE-714F-4A80-B9AE-6C7789F2CA91}" destId="{FA19EDC6-9685-41E3-945D-55E58967A46D}" srcOrd="9" destOrd="0" presId="urn:microsoft.com/office/officeart/2018/2/layout/IconVerticalSolidList"/>
    <dgm:cxn modelId="{B2296A2B-78FA-4FAF-91DF-FA4D61E04AF5}" type="presParOf" srcId="{606D1BEE-714F-4A80-B9AE-6C7789F2CA91}" destId="{69E7ABF5-B5C9-48EF-A4C4-E72193554D4A}" srcOrd="10" destOrd="0" presId="urn:microsoft.com/office/officeart/2018/2/layout/IconVerticalSolidList"/>
    <dgm:cxn modelId="{EF0CBB64-0176-4D84-8477-61940010F101}" type="presParOf" srcId="{69E7ABF5-B5C9-48EF-A4C4-E72193554D4A}" destId="{0325320A-531F-4B38-B5FB-B5C0D30AB1B4}" srcOrd="0" destOrd="0" presId="urn:microsoft.com/office/officeart/2018/2/layout/IconVerticalSolidList"/>
    <dgm:cxn modelId="{992C0D9F-27CA-4F2C-9AB0-F478DDA2A20B}" type="presParOf" srcId="{69E7ABF5-B5C9-48EF-A4C4-E72193554D4A}" destId="{CFA318E5-DA47-4DEE-A26A-FDDA3EE5BFF3}" srcOrd="1" destOrd="0" presId="urn:microsoft.com/office/officeart/2018/2/layout/IconVerticalSolidList"/>
    <dgm:cxn modelId="{54B44A2B-3372-43E9-9CB5-11995C54D1AB}" type="presParOf" srcId="{69E7ABF5-B5C9-48EF-A4C4-E72193554D4A}" destId="{AAF68D16-5C5D-4C7A-854C-1600369EE094}" srcOrd="2" destOrd="0" presId="urn:microsoft.com/office/officeart/2018/2/layout/IconVerticalSolidList"/>
    <dgm:cxn modelId="{30255160-243B-4BF2-A3E9-C58FCEFBAC79}" type="presParOf" srcId="{69E7ABF5-B5C9-48EF-A4C4-E72193554D4A}" destId="{230F2288-4F4E-47C3-A9F6-FDE960E53AD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690473-864C-4FE1-BC2A-57AA45B45CE1}" type="doc">
      <dgm:prSet loTypeId="urn:microsoft.com/office/officeart/2008/layout/AccentedPicture" loCatId="picture" qsTypeId="urn:microsoft.com/office/officeart/2005/8/quickstyle/simple1" qsCatId="simple" csTypeId="urn:microsoft.com/office/officeart/2005/8/colors/accent1_2" csCatId="accent1" phldr="1"/>
      <dgm:spPr/>
    </dgm:pt>
    <dgm:pt modelId="{59C43F37-C516-474D-916D-82D592ADDFA6}">
      <dgm:prSet phldrT="[Text]"/>
      <dgm:spPr/>
      <dgm:t>
        <a:bodyPr/>
        <a:lstStyle/>
        <a:p>
          <a:endParaRPr lang="en-US" dirty="0"/>
        </a:p>
      </dgm:t>
    </dgm:pt>
    <dgm:pt modelId="{DFB05D4D-9B32-4768-B4C2-7CCCF7B951E0}" type="parTrans" cxnId="{412B07AA-7CDD-43BA-B584-6BF43350A50D}">
      <dgm:prSet/>
      <dgm:spPr/>
      <dgm:t>
        <a:bodyPr/>
        <a:lstStyle/>
        <a:p>
          <a:endParaRPr lang="en-US"/>
        </a:p>
      </dgm:t>
    </dgm:pt>
    <dgm:pt modelId="{B2FD53AB-F9B8-47B7-8FEF-B8EAFDEC99E7}" type="sibTrans" cxnId="{412B07AA-7CDD-43BA-B584-6BF43350A50D}">
      <dgm:prSet/>
      <dgm:spPr>
        <a:blipFill>
          <a:blip xmlns:r="http://schemas.openxmlformats.org/officeDocument/2006/relationships" r:embed="rId1"/>
          <a:srcRect/>
          <a:stretch>
            <a:fillRect l="-25000" r="-25000"/>
          </a:stretch>
        </a:blipFill>
      </dgm:spPr>
      <dgm:t>
        <a:bodyPr/>
        <a:lstStyle/>
        <a:p>
          <a:endParaRPr lang="en-US"/>
        </a:p>
      </dgm:t>
    </dgm:pt>
    <dgm:pt modelId="{290D4B05-FFB9-4A35-BFA3-1AC6B9301FD3}" type="pres">
      <dgm:prSet presAssocID="{BA690473-864C-4FE1-BC2A-57AA45B45CE1}" presName="Name0" presStyleCnt="0">
        <dgm:presLayoutVars>
          <dgm:dir/>
        </dgm:presLayoutVars>
      </dgm:prSet>
      <dgm:spPr/>
    </dgm:pt>
    <dgm:pt modelId="{40C9A90E-DBC2-41D6-89A5-75FCE53D977B}" type="pres">
      <dgm:prSet presAssocID="{B2FD53AB-F9B8-47B7-8FEF-B8EAFDEC99E7}" presName="picture_1" presStyleLbl="bgImgPlace1" presStyleIdx="0" presStyleCnt="1" custLinFactNeighborX="1068"/>
      <dgm:spPr/>
    </dgm:pt>
    <dgm:pt modelId="{85064965-CABE-4E0C-94E6-3F015AEBCF39}" type="pres">
      <dgm:prSet presAssocID="{59C43F37-C516-474D-916D-82D592ADDFA6}" presName="text_1" presStyleLbl="node1" presStyleIdx="0" presStyleCnt="0">
        <dgm:presLayoutVars>
          <dgm:bulletEnabled val="1"/>
        </dgm:presLayoutVars>
      </dgm:prSet>
      <dgm:spPr/>
    </dgm:pt>
    <dgm:pt modelId="{BB41902C-8BF1-490A-9716-01EC0713F371}" type="pres">
      <dgm:prSet presAssocID="{BA690473-864C-4FE1-BC2A-57AA45B45CE1}" presName="maxNode" presStyleCnt="0"/>
      <dgm:spPr/>
    </dgm:pt>
    <dgm:pt modelId="{27598F6A-A518-4B09-B619-BE767C63EB3B}" type="pres">
      <dgm:prSet presAssocID="{BA690473-864C-4FE1-BC2A-57AA45B45CE1}" presName="Name33" presStyleCnt="0"/>
      <dgm:spPr/>
    </dgm:pt>
  </dgm:ptLst>
  <dgm:cxnLst>
    <dgm:cxn modelId="{90DA9945-89A9-4BCA-BA7D-1B999DCC61C2}" type="presOf" srcId="{59C43F37-C516-474D-916D-82D592ADDFA6}" destId="{85064965-CABE-4E0C-94E6-3F015AEBCF39}" srcOrd="0" destOrd="0" presId="urn:microsoft.com/office/officeart/2008/layout/AccentedPicture"/>
    <dgm:cxn modelId="{412B07AA-7CDD-43BA-B584-6BF43350A50D}" srcId="{BA690473-864C-4FE1-BC2A-57AA45B45CE1}" destId="{59C43F37-C516-474D-916D-82D592ADDFA6}" srcOrd="0" destOrd="0" parTransId="{DFB05D4D-9B32-4768-B4C2-7CCCF7B951E0}" sibTransId="{B2FD53AB-F9B8-47B7-8FEF-B8EAFDEC99E7}"/>
    <dgm:cxn modelId="{79B97BDC-57A6-4ADF-88C1-276AB0003BED}" type="presOf" srcId="{B2FD53AB-F9B8-47B7-8FEF-B8EAFDEC99E7}" destId="{40C9A90E-DBC2-41D6-89A5-75FCE53D977B}" srcOrd="0" destOrd="0" presId="urn:microsoft.com/office/officeart/2008/layout/AccentedPicture"/>
    <dgm:cxn modelId="{9EFF7FF8-409D-459A-B5E3-A18401786908}" type="presOf" srcId="{BA690473-864C-4FE1-BC2A-57AA45B45CE1}" destId="{290D4B05-FFB9-4A35-BFA3-1AC6B9301FD3}" srcOrd="0" destOrd="0" presId="urn:microsoft.com/office/officeart/2008/layout/AccentedPicture"/>
    <dgm:cxn modelId="{53CF2FD2-063C-4C08-BDE5-EFC40864FB5F}" type="presParOf" srcId="{290D4B05-FFB9-4A35-BFA3-1AC6B9301FD3}" destId="{40C9A90E-DBC2-41D6-89A5-75FCE53D977B}" srcOrd="0" destOrd="0" presId="urn:microsoft.com/office/officeart/2008/layout/AccentedPicture"/>
    <dgm:cxn modelId="{52206002-7FDD-4C74-9333-52A9B9520104}" type="presParOf" srcId="{290D4B05-FFB9-4A35-BFA3-1AC6B9301FD3}" destId="{85064965-CABE-4E0C-94E6-3F015AEBCF39}" srcOrd="1" destOrd="0" presId="urn:microsoft.com/office/officeart/2008/layout/AccentedPicture"/>
    <dgm:cxn modelId="{EB0DF141-94EA-4A2E-A41F-1C06C4845995}" type="presParOf" srcId="{290D4B05-FFB9-4A35-BFA3-1AC6B9301FD3}" destId="{BB41902C-8BF1-490A-9716-01EC0713F371}" srcOrd="2" destOrd="0" presId="urn:microsoft.com/office/officeart/2008/layout/AccentedPicture"/>
    <dgm:cxn modelId="{0A12F1BB-C35E-4AE5-9C5D-88548524FE05}" type="presParOf" srcId="{BB41902C-8BF1-490A-9716-01EC0713F371}" destId="{27598F6A-A518-4B09-B619-BE767C63EB3B}" srcOrd="0" destOrd="0" presId="urn:microsoft.com/office/officeart/2008/layout/AccentedPictur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7438E3-4ACC-4841-9AED-D273E7FE8385}" type="doc">
      <dgm:prSet loTypeId="urn:microsoft.com/office/officeart/2008/layout/AccentedPicture" loCatId="picture" qsTypeId="urn:microsoft.com/office/officeart/2005/8/quickstyle/simple1" qsCatId="simple" csTypeId="urn:microsoft.com/office/officeart/2005/8/colors/accent1_2" csCatId="accent1" phldr="1"/>
      <dgm:spPr/>
    </dgm:pt>
    <dgm:pt modelId="{D62E88AA-9E12-42F0-BF3F-9FA99E1FE67D}">
      <dgm:prSet phldrT="[Text]"/>
      <dgm:spPr/>
      <dgm:t>
        <a:bodyPr/>
        <a:lstStyle/>
        <a:p>
          <a:endParaRPr lang="en-US" dirty="0"/>
        </a:p>
      </dgm:t>
    </dgm:pt>
    <dgm:pt modelId="{35DD4417-528F-4881-A60E-2839697B48B2}" type="parTrans" cxnId="{5E795249-0FC7-40E8-850D-4D8D5322E83F}">
      <dgm:prSet/>
      <dgm:spPr/>
      <dgm:t>
        <a:bodyPr/>
        <a:lstStyle/>
        <a:p>
          <a:endParaRPr lang="en-US"/>
        </a:p>
      </dgm:t>
    </dgm:pt>
    <dgm:pt modelId="{064F60D0-6EE0-4B5D-89AD-9AA42D92DB58}" type="sibTrans" cxnId="{5E795249-0FC7-40E8-850D-4D8D5322E83F}">
      <dgm:prSet/>
      <dgm:spPr>
        <a:blipFill>
          <a:blip xmlns:r="http://schemas.openxmlformats.org/officeDocument/2006/relationships" r:embed="rId1"/>
          <a:srcRect/>
          <a:stretch>
            <a:fillRect l="-16000" r="-16000"/>
          </a:stretch>
        </a:blipFill>
      </dgm:spPr>
      <dgm:t>
        <a:bodyPr/>
        <a:lstStyle/>
        <a:p>
          <a:endParaRPr lang="en-US"/>
        </a:p>
      </dgm:t>
    </dgm:pt>
    <dgm:pt modelId="{58994353-EAFB-405B-B8CE-E13D99F10DA8}" type="pres">
      <dgm:prSet presAssocID="{F87438E3-4ACC-4841-9AED-D273E7FE8385}" presName="Name0" presStyleCnt="0">
        <dgm:presLayoutVars>
          <dgm:dir/>
        </dgm:presLayoutVars>
      </dgm:prSet>
      <dgm:spPr/>
    </dgm:pt>
    <dgm:pt modelId="{5CF11DCC-D087-4645-8EFB-E70E575797ED}" type="pres">
      <dgm:prSet presAssocID="{064F60D0-6EE0-4B5D-89AD-9AA42D92DB58}" presName="picture_1" presStyleLbl="bgImgPlace1" presStyleIdx="0" presStyleCnt="1" custLinFactY="-5454" custLinFactNeighborX="-40688" custLinFactNeighborY="-100000"/>
      <dgm:spPr/>
    </dgm:pt>
    <dgm:pt modelId="{3025C78C-06A7-48ED-9E33-EF4BCC94EC41}" type="pres">
      <dgm:prSet presAssocID="{D62E88AA-9E12-42F0-BF3F-9FA99E1FE67D}" presName="text_1" presStyleLbl="node1" presStyleIdx="0" presStyleCnt="0">
        <dgm:presLayoutVars>
          <dgm:bulletEnabled val="1"/>
        </dgm:presLayoutVars>
      </dgm:prSet>
      <dgm:spPr/>
    </dgm:pt>
    <dgm:pt modelId="{A92FA64E-2F69-4B76-8E7F-97B3E6298F6A}" type="pres">
      <dgm:prSet presAssocID="{F87438E3-4ACC-4841-9AED-D273E7FE8385}" presName="maxNode" presStyleCnt="0"/>
      <dgm:spPr/>
    </dgm:pt>
    <dgm:pt modelId="{B7DFB768-82EA-475B-97F0-E85C8CFFE53B}" type="pres">
      <dgm:prSet presAssocID="{F87438E3-4ACC-4841-9AED-D273E7FE8385}" presName="Name33" presStyleCnt="0"/>
      <dgm:spPr/>
    </dgm:pt>
  </dgm:ptLst>
  <dgm:cxnLst>
    <dgm:cxn modelId="{5E795249-0FC7-40E8-850D-4D8D5322E83F}" srcId="{F87438E3-4ACC-4841-9AED-D273E7FE8385}" destId="{D62E88AA-9E12-42F0-BF3F-9FA99E1FE67D}" srcOrd="0" destOrd="0" parTransId="{35DD4417-528F-4881-A60E-2839697B48B2}" sibTransId="{064F60D0-6EE0-4B5D-89AD-9AA42D92DB58}"/>
    <dgm:cxn modelId="{90742072-CE6B-4822-82A8-5789C4257418}" type="presOf" srcId="{D62E88AA-9E12-42F0-BF3F-9FA99E1FE67D}" destId="{3025C78C-06A7-48ED-9E33-EF4BCC94EC41}" srcOrd="0" destOrd="0" presId="urn:microsoft.com/office/officeart/2008/layout/AccentedPicture"/>
    <dgm:cxn modelId="{869D16A7-A845-422E-A946-F578E149009C}" type="presOf" srcId="{064F60D0-6EE0-4B5D-89AD-9AA42D92DB58}" destId="{5CF11DCC-D087-4645-8EFB-E70E575797ED}" srcOrd="0" destOrd="0" presId="urn:microsoft.com/office/officeart/2008/layout/AccentedPicture"/>
    <dgm:cxn modelId="{95B200A8-670D-466F-B4AB-F40BC0967E5A}" type="presOf" srcId="{F87438E3-4ACC-4841-9AED-D273E7FE8385}" destId="{58994353-EAFB-405B-B8CE-E13D99F10DA8}" srcOrd="0" destOrd="0" presId="urn:microsoft.com/office/officeart/2008/layout/AccentedPicture"/>
    <dgm:cxn modelId="{97A03877-29BC-4E65-9E4B-568BB0C866DB}" type="presParOf" srcId="{58994353-EAFB-405B-B8CE-E13D99F10DA8}" destId="{5CF11DCC-D087-4645-8EFB-E70E575797ED}" srcOrd="0" destOrd="0" presId="urn:microsoft.com/office/officeart/2008/layout/AccentedPicture"/>
    <dgm:cxn modelId="{86EE2A79-F2B3-4D35-AE91-43A666BFF6A3}" type="presParOf" srcId="{58994353-EAFB-405B-B8CE-E13D99F10DA8}" destId="{3025C78C-06A7-48ED-9E33-EF4BCC94EC41}" srcOrd="1" destOrd="0" presId="urn:microsoft.com/office/officeart/2008/layout/AccentedPicture"/>
    <dgm:cxn modelId="{6FAFD55D-4D58-4BFD-9BC3-54FFEACC0F0D}" type="presParOf" srcId="{58994353-EAFB-405B-B8CE-E13D99F10DA8}" destId="{A92FA64E-2F69-4B76-8E7F-97B3E6298F6A}" srcOrd="2" destOrd="0" presId="urn:microsoft.com/office/officeart/2008/layout/AccentedPicture"/>
    <dgm:cxn modelId="{59B2A75E-DFA4-4B46-9B0C-EE4BDAA32DB6}" type="presParOf" srcId="{A92FA64E-2F69-4B76-8E7F-97B3E6298F6A}" destId="{B7DFB768-82EA-475B-97F0-E85C8CFFE53B}" srcOrd="0" destOrd="0" presId="urn:microsoft.com/office/officeart/2008/layout/AccentedPicture"/>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19642E5-C187-47E2-89A0-0B130C07986F}" type="doc">
      <dgm:prSet loTypeId="urn:microsoft.com/office/officeart/2008/layout/AccentedPicture" loCatId="picture" qsTypeId="urn:microsoft.com/office/officeart/2005/8/quickstyle/simple1" qsCatId="simple" csTypeId="urn:microsoft.com/office/officeart/2005/8/colors/accent1_2" csCatId="accent1" phldr="1"/>
      <dgm:spPr/>
    </dgm:pt>
    <dgm:pt modelId="{34628BF2-4F32-4699-903F-11C213C3FE60}">
      <dgm:prSet phldrT="[Text]"/>
      <dgm:spPr/>
      <dgm:t>
        <a:bodyPr/>
        <a:lstStyle/>
        <a:p>
          <a:endParaRPr lang="en-US" dirty="0"/>
        </a:p>
      </dgm:t>
    </dgm:pt>
    <dgm:pt modelId="{6167E53E-2BCA-4FA8-A62B-F8D8C25C9250}" type="parTrans" cxnId="{5B2353EA-7D83-499B-AC92-2D5CE151D7F5}">
      <dgm:prSet/>
      <dgm:spPr/>
      <dgm:t>
        <a:bodyPr/>
        <a:lstStyle/>
        <a:p>
          <a:endParaRPr lang="en-US"/>
        </a:p>
      </dgm:t>
    </dgm:pt>
    <dgm:pt modelId="{6600DE57-4522-463B-8CF8-98DFF741D281}" type="sibTrans" cxnId="{5B2353EA-7D83-499B-AC92-2D5CE151D7F5}">
      <dgm:prSet/>
      <dgm:spPr>
        <a:blipFill>
          <a:blip xmlns:r="http://schemas.openxmlformats.org/officeDocument/2006/relationships" r:embed="rId1"/>
          <a:srcRect/>
          <a:stretch>
            <a:fillRect l="-37000" r="-37000"/>
          </a:stretch>
        </a:blipFill>
      </dgm:spPr>
      <dgm:t>
        <a:bodyPr/>
        <a:lstStyle/>
        <a:p>
          <a:endParaRPr lang="en-US"/>
        </a:p>
      </dgm:t>
    </dgm:pt>
    <dgm:pt modelId="{9FE438C0-71E9-40F5-BA04-E554061DE243}" type="pres">
      <dgm:prSet presAssocID="{219642E5-C187-47E2-89A0-0B130C07986F}" presName="Name0" presStyleCnt="0">
        <dgm:presLayoutVars>
          <dgm:dir/>
        </dgm:presLayoutVars>
      </dgm:prSet>
      <dgm:spPr/>
    </dgm:pt>
    <dgm:pt modelId="{E5C292A3-AB5A-4459-B8CB-22EB61B865F9}" type="pres">
      <dgm:prSet presAssocID="{6600DE57-4522-463B-8CF8-98DFF741D281}" presName="picture_1" presStyleLbl="bgImgPlace1" presStyleIdx="0" presStyleCnt="1"/>
      <dgm:spPr/>
    </dgm:pt>
    <dgm:pt modelId="{BE02756C-7EEA-4499-8F57-C7D2D8B18087}" type="pres">
      <dgm:prSet presAssocID="{34628BF2-4F32-4699-903F-11C213C3FE60}" presName="text_1" presStyleLbl="node1" presStyleIdx="0" presStyleCnt="0">
        <dgm:presLayoutVars>
          <dgm:bulletEnabled val="1"/>
        </dgm:presLayoutVars>
      </dgm:prSet>
      <dgm:spPr/>
    </dgm:pt>
    <dgm:pt modelId="{6780286B-35E8-4A50-A2F2-BF173544E881}" type="pres">
      <dgm:prSet presAssocID="{219642E5-C187-47E2-89A0-0B130C07986F}" presName="maxNode" presStyleCnt="0"/>
      <dgm:spPr/>
    </dgm:pt>
    <dgm:pt modelId="{744CFE54-38B6-4C51-BA33-6B88A1966022}" type="pres">
      <dgm:prSet presAssocID="{219642E5-C187-47E2-89A0-0B130C07986F}" presName="Name33" presStyleCnt="0"/>
      <dgm:spPr/>
    </dgm:pt>
  </dgm:ptLst>
  <dgm:cxnLst>
    <dgm:cxn modelId="{C85EFC15-4C3C-429B-A8F0-71B13B3EFA7E}" type="presOf" srcId="{219642E5-C187-47E2-89A0-0B130C07986F}" destId="{9FE438C0-71E9-40F5-BA04-E554061DE243}" srcOrd="0" destOrd="0" presId="urn:microsoft.com/office/officeart/2008/layout/AccentedPicture"/>
    <dgm:cxn modelId="{4B489F42-2BF9-4E6F-9EDC-4EA8C99ECF6D}" type="presOf" srcId="{6600DE57-4522-463B-8CF8-98DFF741D281}" destId="{E5C292A3-AB5A-4459-B8CB-22EB61B865F9}" srcOrd="0" destOrd="0" presId="urn:microsoft.com/office/officeart/2008/layout/AccentedPicture"/>
    <dgm:cxn modelId="{44604B85-FB3B-4899-9805-C4251C5D2120}" type="presOf" srcId="{34628BF2-4F32-4699-903F-11C213C3FE60}" destId="{BE02756C-7EEA-4499-8F57-C7D2D8B18087}" srcOrd="0" destOrd="0" presId="urn:microsoft.com/office/officeart/2008/layout/AccentedPicture"/>
    <dgm:cxn modelId="{5B2353EA-7D83-499B-AC92-2D5CE151D7F5}" srcId="{219642E5-C187-47E2-89A0-0B130C07986F}" destId="{34628BF2-4F32-4699-903F-11C213C3FE60}" srcOrd="0" destOrd="0" parTransId="{6167E53E-2BCA-4FA8-A62B-F8D8C25C9250}" sibTransId="{6600DE57-4522-463B-8CF8-98DFF741D281}"/>
    <dgm:cxn modelId="{98E945AA-1693-47FB-9923-D382F9C37A3F}" type="presParOf" srcId="{9FE438C0-71E9-40F5-BA04-E554061DE243}" destId="{E5C292A3-AB5A-4459-B8CB-22EB61B865F9}" srcOrd="0" destOrd="0" presId="urn:microsoft.com/office/officeart/2008/layout/AccentedPicture"/>
    <dgm:cxn modelId="{572492A4-338A-4E45-8A2A-A4B922C52BFD}" type="presParOf" srcId="{9FE438C0-71E9-40F5-BA04-E554061DE243}" destId="{BE02756C-7EEA-4499-8F57-C7D2D8B18087}" srcOrd="1" destOrd="0" presId="urn:microsoft.com/office/officeart/2008/layout/AccentedPicture"/>
    <dgm:cxn modelId="{06186EA9-0607-4A02-A9DA-56577C1D666A}" type="presParOf" srcId="{9FE438C0-71E9-40F5-BA04-E554061DE243}" destId="{6780286B-35E8-4A50-A2F2-BF173544E881}" srcOrd="2" destOrd="0" presId="urn:microsoft.com/office/officeart/2008/layout/AccentedPicture"/>
    <dgm:cxn modelId="{27FD60BE-0446-4409-847D-7906A1EC4DE9}" type="presParOf" srcId="{6780286B-35E8-4A50-A2F2-BF173544E881}" destId="{744CFE54-38B6-4C51-BA33-6B88A1966022}" srcOrd="0" destOrd="0" presId="urn:microsoft.com/office/officeart/2008/layout/AccentedPicture"/>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4F07DF-DF08-4535-956F-65718CD91467}">
      <dsp:nvSpPr>
        <dsp:cNvPr id="0" name=""/>
        <dsp:cNvSpPr/>
      </dsp:nvSpPr>
      <dsp:spPr>
        <a:xfrm>
          <a:off x="0" y="1825"/>
          <a:ext cx="6494462" cy="77792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sp>
    <dsp:sp modelId="{BCBA5E15-3167-425E-AC4C-50552F48E1E8}">
      <dsp:nvSpPr>
        <dsp:cNvPr id="0" name=""/>
        <dsp:cNvSpPr/>
      </dsp:nvSpPr>
      <dsp:spPr>
        <a:xfrm>
          <a:off x="235323" y="176859"/>
          <a:ext cx="427860" cy="4278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98A71CB-4390-4EEE-9635-6F8CD5E6CAFF}">
      <dsp:nvSpPr>
        <dsp:cNvPr id="0" name=""/>
        <dsp:cNvSpPr/>
      </dsp:nvSpPr>
      <dsp:spPr>
        <a:xfrm>
          <a:off x="898506" y="1825"/>
          <a:ext cx="5595955" cy="7779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331" tIns="82331" rIns="82331" bIns="82331" numCol="1" spcCol="1270" anchor="ctr" anchorCtr="0">
          <a:noAutofit/>
        </a:bodyPr>
        <a:lstStyle/>
        <a:p>
          <a:pPr marL="0" lvl="0" indent="0" algn="l" defTabSz="844550">
            <a:lnSpc>
              <a:spcPct val="100000"/>
            </a:lnSpc>
            <a:spcBef>
              <a:spcPct val="0"/>
            </a:spcBef>
            <a:spcAft>
              <a:spcPct val="35000"/>
            </a:spcAft>
            <a:buNone/>
          </a:pPr>
          <a:r>
            <a:rPr lang="en-US" sz="1900" kern="1200"/>
            <a:t>Executive Summary</a:t>
          </a:r>
        </a:p>
      </dsp:txBody>
      <dsp:txXfrm>
        <a:off x="898506" y="1825"/>
        <a:ext cx="5595955" cy="777927"/>
      </dsp:txXfrm>
    </dsp:sp>
    <dsp:sp modelId="{D61998E3-5F2E-49E2-BA37-EBDB6FA50B2D}">
      <dsp:nvSpPr>
        <dsp:cNvPr id="0" name=""/>
        <dsp:cNvSpPr/>
      </dsp:nvSpPr>
      <dsp:spPr>
        <a:xfrm>
          <a:off x="0" y="974235"/>
          <a:ext cx="6494462" cy="77792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sp>
    <dsp:sp modelId="{D5AD5B55-CC4E-4406-A148-244E28F6A8F9}">
      <dsp:nvSpPr>
        <dsp:cNvPr id="0" name=""/>
        <dsp:cNvSpPr/>
      </dsp:nvSpPr>
      <dsp:spPr>
        <a:xfrm>
          <a:off x="235323" y="1149269"/>
          <a:ext cx="427860" cy="4278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F12CC8E-C1F9-43D0-BFC5-7199C77CA12D}">
      <dsp:nvSpPr>
        <dsp:cNvPr id="0" name=""/>
        <dsp:cNvSpPr/>
      </dsp:nvSpPr>
      <dsp:spPr>
        <a:xfrm>
          <a:off x="898506" y="974235"/>
          <a:ext cx="5595955" cy="7779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331" tIns="82331" rIns="82331" bIns="82331" numCol="1" spcCol="1270" anchor="ctr" anchorCtr="0">
          <a:noAutofit/>
        </a:bodyPr>
        <a:lstStyle/>
        <a:p>
          <a:pPr marL="0" lvl="0" indent="0" algn="l" defTabSz="844550">
            <a:lnSpc>
              <a:spcPct val="100000"/>
            </a:lnSpc>
            <a:spcBef>
              <a:spcPct val="0"/>
            </a:spcBef>
            <a:spcAft>
              <a:spcPct val="35000"/>
            </a:spcAft>
            <a:buNone/>
          </a:pPr>
          <a:r>
            <a:rPr lang="en-US" sz="1900" kern="1200" dirty="0"/>
            <a:t>Introduction</a:t>
          </a:r>
        </a:p>
      </dsp:txBody>
      <dsp:txXfrm>
        <a:off x="898506" y="974235"/>
        <a:ext cx="5595955" cy="777927"/>
      </dsp:txXfrm>
    </dsp:sp>
    <dsp:sp modelId="{C099BAFD-1BEA-4E2F-89B1-608677CC22FE}">
      <dsp:nvSpPr>
        <dsp:cNvPr id="0" name=""/>
        <dsp:cNvSpPr/>
      </dsp:nvSpPr>
      <dsp:spPr>
        <a:xfrm>
          <a:off x="0" y="1946645"/>
          <a:ext cx="6494462" cy="77792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sp>
    <dsp:sp modelId="{0B1D61AF-FA91-42D4-BF7C-E703314F3F70}">
      <dsp:nvSpPr>
        <dsp:cNvPr id="0" name=""/>
        <dsp:cNvSpPr/>
      </dsp:nvSpPr>
      <dsp:spPr>
        <a:xfrm>
          <a:off x="235323" y="2121678"/>
          <a:ext cx="427860" cy="4278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EC8F1FA-0D8C-4033-881C-C98E1090CC6F}">
      <dsp:nvSpPr>
        <dsp:cNvPr id="0" name=""/>
        <dsp:cNvSpPr/>
      </dsp:nvSpPr>
      <dsp:spPr>
        <a:xfrm>
          <a:off x="898506" y="1946645"/>
          <a:ext cx="5595955" cy="7779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331" tIns="82331" rIns="82331" bIns="82331" numCol="1" spcCol="1270" anchor="ctr" anchorCtr="0">
          <a:noAutofit/>
        </a:bodyPr>
        <a:lstStyle/>
        <a:p>
          <a:pPr marL="0" lvl="0" indent="0" algn="l" defTabSz="844550">
            <a:lnSpc>
              <a:spcPct val="100000"/>
            </a:lnSpc>
            <a:spcBef>
              <a:spcPct val="0"/>
            </a:spcBef>
            <a:spcAft>
              <a:spcPct val="35000"/>
            </a:spcAft>
            <a:buNone/>
          </a:pPr>
          <a:r>
            <a:rPr lang="en-US" sz="1900" kern="1200"/>
            <a:t>Methodology</a:t>
          </a:r>
        </a:p>
      </dsp:txBody>
      <dsp:txXfrm>
        <a:off x="898506" y="1946645"/>
        <a:ext cx="5595955" cy="777927"/>
      </dsp:txXfrm>
    </dsp:sp>
    <dsp:sp modelId="{8E24E6A0-25D5-49D2-89EF-E896FD92B2CD}">
      <dsp:nvSpPr>
        <dsp:cNvPr id="0" name=""/>
        <dsp:cNvSpPr/>
      </dsp:nvSpPr>
      <dsp:spPr>
        <a:xfrm>
          <a:off x="0" y="2919054"/>
          <a:ext cx="6494462" cy="77792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sp>
    <dsp:sp modelId="{4C57F5F4-EAA9-46E7-A885-D39558B536CF}">
      <dsp:nvSpPr>
        <dsp:cNvPr id="0" name=""/>
        <dsp:cNvSpPr/>
      </dsp:nvSpPr>
      <dsp:spPr>
        <a:xfrm>
          <a:off x="235323" y="3094088"/>
          <a:ext cx="427860" cy="4278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E3E1D58-C4CD-4ADD-9A26-2D7BB9789866}">
      <dsp:nvSpPr>
        <dsp:cNvPr id="0" name=""/>
        <dsp:cNvSpPr/>
      </dsp:nvSpPr>
      <dsp:spPr>
        <a:xfrm>
          <a:off x="898506" y="2919054"/>
          <a:ext cx="5595955" cy="7779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331" tIns="82331" rIns="82331" bIns="82331" numCol="1" spcCol="1270" anchor="ctr" anchorCtr="0">
          <a:noAutofit/>
        </a:bodyPr>
        <a:lstStyle/>
        <a:p>
          <a:pPr marL="0" lvl="0" indent="0" algn="l" defTabSz="844550">
            <a:lnSpc>
              <a:spcPct val="100000"/>
            </a:lnSpc>
            <a:spcBef>
              <a:spcPct val="0"/>
            </a:spcBef>
            <a:spcAft>
              <a:spcPct val="35000"/>
            </a:spcAft>
            <a:buNone/>
          </a:pPr>
          <a:r>
            <a:rPr lang="en-US" sz="1900" kern="1200"/>
            <a:t>Results</a:t>
          </a:r>
        </a:p>
      </dsp:txBody>
      <dsp:txXfrm>
        <a:off x="898506" y="2919054"/>
        <a:ext cx="5595955" cy="777927"/>
      </dsp:txXfrm>
    </dsp:sp>
    <dsp:sp modelId="{2434A01C-6276-4B5A-9128-5FE1AC90FF05}">
      <dsp:nvSpPr>
        <dsp:cNvPr id="0" name=""/>
        <dsp:cNvSpPr/>
      </dsp:nvSpPr>
      <dsp:spPr>
        <a:xfrm>
          <a:off x="0" y="3891464"/>
          <a:ext cx="6494462" cy="77792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sp>
    <dsp:sp modelId="{E7A26D63-0CC7-4031-86F8-EF1C6BFEB655}">
      <dsp:nvSpPr>
        <dsp:cNvPr id="0" name=""/>
        <dsp:cNvSpPr/>
      </dsp:nvSpPr>
      <dsp:spPr>
        <a:xfrm>
          <a:off x="235323" y="4066498"/>
          <a:ext cx="427860" cy="42786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FD7A337-7566-4D76-9728-2CF17A376327}">
      <dsp:nvSpPr>
        <dsp:cNvPr id="0" name=""/>
        <dsp:cNvSpPr/>
      </dsp:nvSpPr>
      <dsp:spPr>
        <a:xfrm>
          <a:off x="898506" y="3891464"/>
          <a:ext cx="5595955" cy="7779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331" tIns="82331" rIns="82331" bIns="82331" numCol="1" spcCol="1270" anchor="ctr" anchorCtr="0">
          <a:noAutofit/>
        </a:bodyPr>
        <a:lstStyle/>
        <a:p>
          <a:pPr marL="0" lvl="0" indent="0" algn="l" defTabSz="844550">
            <a:lnSpc>
              <a:spcPct val="100000"/>
            </a:lnSpc>
            <a:spcBef>
              <a:spcPct val="0"/>
            </a:spcBef>
            <a:spcAft>
              <a:spcPct val="35000"/>
            </a:spcAft>
            <a:buNone/>
          </a:pPr>
          <a:r>
            <a:rPr lang="en-US" sz="1900" kern="1200"/>
            <a:t>Conclusion</a:t>
          </a:r>
        </a:p>
      </dsp:txBody>
      <dsp:txXfrm>
        <a:off x="898506" y="3891464"/>
        <a:ext cx="5595955" cy="777927"/>
      </dsp:txXfrm>
    </dsp:sp>
    <dsp:sp modelId="{0325320A-531F-4B38-B5FB-B5C0D30AB1B4}">
      <dsp:nvSpPr>
        <dsp:cNvPr id="0" name=""/>
        <dsp:cNvSpPr/>
      </dsp:nvSpPr>
      <dsp:spPr>
        <a:xfrm>
          <a:off x="0" y="4863874"/>
          <a:ext cx="6494462" cy="777927"/>
        </a:xfrm>
        <a:prstGeom prst="roundRect">
          <a:avLst>
            <a:gd name="adj" fmla="val 10000"/>
          </a:avLst>
        </a:prstGeom>
        <a:solidFill>
          <a:schemeClr val="lt1"/>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sp>
    <dsp:sp modelId="{CFA318E5-DA47-4DEE-A26A-FDDA3EE5BFF3}">
      <dsp:nvSpPr>
        <dsp:cNvPr id="0" name=""/>
        <dsp:cNvSpPr/>
      </dsp:nvSpPr>
      <dsp:spPr>
        <a:xfrm>
          <a:off x="235323" y="5038908"/>
          <a:ext cx="427860" cy="42786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30F2288-4F4E-47C3-A9F6-FDE960E53AD9}">
      <dsp:nvSpPr>
        <dsp:cNvPr id="0" name=""/>
        <dsp:cNvSpPr/>
      </dsp:nvSpPr>
      <dsp:spPr>
        <a:xfrm>
          <a:off x="898506" y="4863874"/>
          <a:ext cx="5595955" cy="7779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331" tIns="82331" rIns="82331" bIns="82331" numCol="1" spcCol="1270" anchor="ctr" anchorCtr="0">
          <a:noAutofit/>
        </a:bodyPr>
        <a:lstStyle/>
        <a:p>
          <a:pPr marL="0" lvl="0" indent="0" algn="l" defTabSz="844550">
            <a:lnSpc>
              <a:spcPct val="100000"/>
            </a:lnSpc>
            <a:spcBef>
              <a:spcPct val="0"/>
            </a:spcBef>
            <a:spcAft>
              <a:spcPct val="35000"/>
            </a:spcAft>
            <a:buNone/>
          </a:pPr>
          <a:r>
            <a:rPr lang="en-US" sz="1900" kern="1200"/>
            <a:t>Appendix</a:t>
          </a:r>
        </a:p>
      </dsp:txBody>
      <dsp:txXfrm>
        <a:off x="898506" y="4863874"/>
        <a:ext cx="5595955" cy="7779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C9A90E-DBC2-41D6-89A5-75FCE53D977B}">
      <dsp:nvSpPr>
        <dsp:cNvPr id="0" name=""/>
        <dsp:cNvSpPr/>
      </dsp:nvSpPr>
      <dsp:spPr>
        <a:xfrm>
          <a:off x="151216" y="0"/>
          <a:ext cx="1118228" cy="1426312"/>
        </a:xfrm>
        <a:prstGeom prst="roundRect">
          <a:avLst/>
        </a:prstGeom>
        <a:blipFill>
          <a:blip xmlns:r="http://schemas.openxmlformats.org/officeDocument/2006/relationships" r:embed="rId1"/>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5064965-CABE-4E0C-94E6-3F015AEBCF39}">
      <dsp:nvSpPr>
        <dsp:cNvPr id="0" name=""/>
        <dsp:cNvSpPr/>
      </dsp:nvSpPr>
      <dsp:spPr>
        <a:xfrm>
          <a:off x="184002" y="570524"/>
          <a:ext cx="861036" cy="85578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11760" tIns="111760" rIns="111760" bIns="111760" numCol="1" spcCol="1270" anchor="b" anchorCtr="0">
          <a:noAutofit/>
        </a:bodyPr>
        <a:lstStyle/>
        <a:p>
          <a:pPr marL="0" lvl="0" indent="0" algn="l" defTabSz="1955800">
            <a:lnSpc>
              <a:spcPct val="90000"/>
            </a:lnSpc>
            <a:spcBef>
              <a:spcPct val="0"/>
            </a:spcBef>
            <a:spcAft>
              <a:spcPct val="35000"/>
            </a:spcAft>
            <a:buNone/>
          </a:pPr>
          <a:endParaRPr lang="en-US" sz="4400" kern="1200" dirty="0"/>
        </a:p>
      </dsp:txBody>
      <dsp:txXfrm>
        <a:off x="184002" y="570524"/>
        <a:ext cx="861036" cy="8557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F11DCC-D087-4645-8EFB-E70E575797ED}">
      <dsp:nvSpPr>
        <dsp:cNvPr id="0" name=""/>
        <dsp:cNvSpPr/>
      </dsp:nvSpPr>
      <dsp:spPr>
        <a:xfrm>
          <a:off x="0" y="0"/>
          <a:ext cx="1321288" cy="1685317"/>
        </a:xfrm>
        <a:prstGeom prst="roundRect">
          <a:avLst/>
        </a:prstGeom>
        <a:blipFill>
          <a:blip xmlns:r="http://schemas.openxmlformats.org/officeDocument/2006/relationships" r:embed="rId1"/>
          <a:srcRect/>
          <a:stretch>
            <a:fillRect l="-16000" r="-1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25C78C-06A7-48ED-9E33-EF4BCC94EC41}">
      <dsp:nvSpPr>
        <dsp:cNvPr id="0" name=""/>
        <dsp:cNvSpPr/>
      </dsp:nvSpPr>
      <dsp:spPr>
        <a:xfrm>
          <a:off x="57708" y="674126"/>
          <a:ext cx="1017392" cy="101119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34620" tIns="134620" rIns="134620" bIns="134620" numCol="1" spcCol="1270" anchor="b" anchorCtr="0">
          <a:noAutofit/>
        </a:bodyPr>
        <a:lstStyle/>
        <a:p>
          <a:pPr marL="0" lvl="0" indent="0" algn="l" defTabSz="2355850">
            <a:lnSpc>
              <a:spcPct val="90000"/>
            </a:lnSpc>
            <a:spcBef>
              <a:spcPct val="0"/>
            </a:spcBef>
            <a:spcAft>
              <a:spcPct val="35000"/>
            </a:spcAft>
            <a:buNone/>
          </a:pPr>
          <a:endParaRPr lang="en-US" sz="5300" kern="1200" dirty="0"/>
        </a:p>
      </dsp:txBody>
      <dsp:txXfrm>
        <a:off x="57708" y="674126"/>
        <a:ext cx="1017392" cy="10111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C292A3-AB5A-4459-B8CB-22EB61B865F9}">
      <dsp:nvSpPr>
        <dsp:cNvPr id="0" name=""/>
        <dsp:cNvSpPr/>
      </dsp:nvSpPr>
      <dsp:spPr>
        <a:xfrm>
          <a:off x="408786" y="0"/>
          <a:ext cx="1226881" cy="1564899"/>
        </a:xfrm>
        <a:prstGeom prst="roundRect">
          <a:avLst/>
        </a:prstGeom>
        <a:blipFill>
          <a:blip xmlns:r="http://schemas.openxmlformats.org/officeDocument/2006/relationships" r:embed="rId1"/>
          <a:srcRect/>
          <a:stretch>
            <a:fillRect l="-37000" r="-3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E02756C-7EEA-4499-8F57-C7D2D8B18087}">
      <dsp:nvSpPr>
        <dsp:cNvPr id="0" name=""/>
        <dsp:cNvSpPr/>
      </dsp:nvSpPr>
      <dsp:spPr>
        <a:xfrm>
          <a:off x="457861" y="625959"/>
          <a:ext cx="944698" cy="93894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24460" tIns="124460" rIns="124460" bIns="124460" numCol="1" spcCol="1270" anchor="b" anchorCtr="0">
          <a:noAutofit/>
        </a:bodyPr>
        <a:lstStyle/>
        <a:p>
          <a:pPr marL="0" lvl="0" indent="0" algn="l" defTabSz="2178050">
            <a:lnSpc>
              <a:spcPct val="90000"/>
            </a:lnSpc>
            <a:spcBef>
              <a:spcPct val="0"/>
            </a:spcBef>
            <a:spcAft>
              <a:spcPct val="35000"/>
            </a:spcAft>
            <a:buNone/>
          </a:pPr>
          <a:endParaRPr lang="en-US" sz="4900" kern="1200" dirty="0"/>
        </a:p>
      </dsp:txBody>
      <dsp:txXfrm>
        <a:off x="457861" y="625959"/>
        <a:ext cx="944698" cy="93894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3.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4.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10/10/2023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dirty="0"/>
          </a:p>
        </p:txBody>
      </p:sp>
    </p:spTree>
    <p:extLst>
      <p:ext uri="{BB962C8B-B14F-4D97-AF65-F5344CB8AC3E}">
        <p14:creationId xmlns:p14="http://schemas.microsoft.com/office/powerpoint/2010/main" val="3241673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dirty="0"/>
          </a:p>
        </p:txBody>
      </p:sp>
    </p:spTree>
    <p:extLst>
      <p:ext uri="{BB962C8B-B14F-4D97-AF65-F5344CB8AC3E}">
        <p14:creationId xmlns:p14="http://schemas.microsoft.com/office/powerpoint/2010/main" val="2234273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dirty="0"/>
          </a:p>
        </p:txBody>
      </p:sp>
    </p:spTree>
    <p:extLst>
      <p:ext uri="{BB962C8B-B14F-4D97-AF65-F5344CB8AC3E}">
        <p14:creationId xmlns:p14="http://schemas.microsoft.com/office/powerpoint/2010/main" val="931041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dirty="0"/>
          </a:p>
        </p:txBody>
      </p:sp>
    </p:spTree>
    <p:extLst>
      <p:ext uri="{BB962C8B-B14F-4D97-AF65-F5344CB8AC3E}">
        <p14:creationId xmlns:p14="http://schemas.microsoft.com/office/powerpoint/2010/main" val="108250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dirty="0"/>
          </a:p>
        </p:txBody>
      </p:sp>
    </p:spTree>
    <p:extLst>
      <p:ext uri="{BB962C8B-B14F-4D97-AF65-F5344CB8AC3E}">
        <p14:creationId xmlns:p14="http://schemas.microsoft.com/office/powerpoint/2010/main" val="729140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dirty="0"/>
          </a:p>
        </p:txBody>
      </p:sp>
    </p:spTree>
    <p:extLst>
      <p:ext uri="{BB962C8B-B14F-4D97-AF65-F5344CB8AC3E}">
        <p14:creationId xmlns:p14="http://schemas.microsoft.com/office/powerpoint/2010/main" val="13872289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dirty="0"/>
          </a:p>
        </p:txBody>
      </p:sp>
    </p:spTree>
    <p:extLst>
      <p:ext uri="{BB962C8B-B14F-4D97-AF65-F5344CB8AC3E}">
        <p14:creationId xmlns:p14="http://schemas.microsoft.com/office/powerpoint/2010/main" val="37262390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dirty="0"/>
          </a:p>
        </p:txBody>
      </p:sp>
    </p:spTree>
    <p:extLst>
      <p:ext uri="{BB962C8B-B14F-4D97-AF65-F5344CB8AC3E}">
        <p14:creationId xmlns:p14="http://schemas.microsoft.com/office/powerpoint/2010/main" val="41519228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dirty="0"/>
          </a:p>
        </p:txBody>
      </p:sp>
    </p:spTree>
    <p:extLst>
      <p:ext uri="{BB962C8B-B14F-4D97-AF65-F5344CB8AC3E}">
        <p14:creationId xmlns:p14="http://schemas.microsoft.com/office/powerpoint/2010/main" val="6634120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dirty="0"/>
          </a:p>
        </p:txBody>
      </p:sp>
    </p:spTree>
    <p:extLst>
      <p:ext uri="{BB962C8B-B14F-4D97-AF65-F5344CB8AC3E}">
        <p14:creationId xmlns:p14="http://schemas.microsoft.com/office/powerpoint/2010/main" val="4218304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dirty="0"/>
          </a:p>
        </p:txBody>
      </p:sp>
    </p:spTree>
    <p:extLst>
      <p:ext uri="{BB962C8B-B14F-4D97-AF65-F5344CB8AC3E}">
        <p14:creationId xmlns:p14="http://schemas.microsoft.com/office/powerpoint/2010/main" val="9882382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dirty="0"/>
          </a:p>
        </p:txBody>
      </p:sp>
    </p:spTree>
    <p:extLst>
      <p:ext uri="{BB962C8B-B14F-4D97-AF65-F5344CB8AC3E}">
        <p14:creationId xmlns:p14="http://schemas.microsoft.com/office/powerpoint/2010/main" val="6759395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dirty="0"/>
          </a:p>
        </p:txBody>
      </p:sp>
    </p:spTree>
    <p:extLst>
      <p:ext uri="{BB962C8B-B14F-4D97-AF65-F5344CB8AC3E}">
        <p14:creationId xmlns:p14="http://schemas.microsoft.com/office/powerpoint/2010/main" val="36240240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dirty="0"/>
          </a:p>
        </p:txBody>
      </p:sp>
    </p:spTree>
    <p:extLst>
      <p:ext uri="{BB962C8B-B14F-4D97-AF65-F5344CB8AC3E}">
        <p14:creationId xmlns:p14="http://schemas.microsoft.com/office/powerpoint/2010/main" val="3985352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dirty="0"/>
          </a:p>
        </p:txBody>
      </p:sp>
    </p:spTree>
    <p:extLst>
      <p:ext uri="{BB962C8B-B14F-4D97-AF65-F5344CB8AC3E}">
        <p14:creationId xmlns:p14="http://schemas.microsoft.com/office/powerpoint/2010/main" val="18568419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dirty="0"/>
          </a:p>
        </p:txBody>
      </p:sp>
    </p:spTree>
    <p:extLst>
      <p:ext uri="{BB962C8B-B14F-4D97-AF65-F5344CB8AC3E}">
        <p14:creationId xmlns:p14="http://schemas.microsoft.com/office/powerpoint/2010/main" val="37096004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28</a:t>
            </a:fld>
            <a:endParaRPr lang="en-US" dirty="0"/>
          </a:p>
        </p:txBody>
      </p:sp>
    </p:spTree>
    <p:extLst>
      <p:ext uri="{BB962C8B-B14F-4D97-AF65-F5344CB8AC3E}">
        <p14:creationId xmlns:p14="http://schemas.microsoft.com/office/powerpoint/2010/main" val="9471518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29</a:t>
            </a:fld>
            <a:endParaRPr lang="en-US" dirty="0"/>
          </a:p>
        </p:txBody>
      </p:sp>
    </p:spTree>
    <p:extLst>
      <p:ext uri="{BB962C8B-B14F-4D97-AF65-F5344CB8AC3E}">
        <p14:creationId xmlns:p14="http://schemas.microsoft.com/office/powerpoint/2010/main" val="19020622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dirty="0"/>
          </a:p>
        </p:txBody>
      </p:sp>
    </p:spTree>
    <p:extLst>
      <p:ext uri="{BB962C8B-B14F-4D97-AF65-F5344CB8AC3E}">
        <p14:creationId xmlns:p14="http://schemas.microsoft.com/office/powerpoint/2010/main" val="8156804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31</a:t>
            </a:fld>
            <a:endParaRPr lang="en-US" dirty="0"/>
          </a:p>
        </p:txBody>
      </p:sp>
    </p:spTree>
    <p:extLst>
      <p:ext uri="{BB962C8B-B14F-4D97-AF65-F5344CB8AC3E}">
        <p14:creationId xmlns:p14="http://schemas.microsoft.com/office/powerpoint/2010/main" val="33141922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32</a:t>
            </a:fld>
            <a:endParaRPr lang="en-US" dirty="0"/>
          </a:p>
        </p:txBody>
      </p:sp>
    </p:spTree>
    <p:extLst>
      <p:ext uri="{BB962C8B-B14F-4D97-AF65-F5344CB8AC3E}">
        <p14:creationId xmlns:p14="http://schemas.microsoft.com/office/powerpoint/2010/main" val="2954349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dirty="0"/>
          </a:p>
        </p:txBody>
      </p:sp>
    </p:spTree>
    <p:extLst>
      <p:ext uri="{BB962C8B-B14F-4D97-AF65-F5344CB8AC3E}">
        <p14:creationId xmlns:p14="http://schemas.microsoft.com/office/powerpoint/2010/main" val="6667462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dirty="0"/>
          </a:p>
        </p:txBody>
      </p:sp>
    </p:spTree>
    <p:extLst>
      <p:ext uri="{BB962C8B-B14F-4D97-AF65-F5344CB8AC3E}">
        <p14:creationId xmlns:p14="http://schemas.microsoft.com/office/powerpoint/2010/main" val="28118352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34</a:t>
            </a:fld>
            <a:endParaRPr lang="en-US" dirty="0"/>
          </a:p>
        </p:txBody>
      </p:sp>
    </p:spTree>
    <p:extLst>
      <p:ext uri="{BB962C8B-B14F-4D97-AF65-F5344CB8AC3E}">
        <p14:creationId xmlns:p14="http://schemas.microsoft.com/office/powerpoint/2010/main" val="15653587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dirty="0"/>
          </a:p>
        </p:txBody>
      </p:sp>
    </p:spTree>
    <p:extLst>
      <p:ext uri="{BB962C8B-B14F-4D97-AF65-F5344CB8AC3E}">
        <p14:creationId xmlns:p14="http://schemas.microsoft.com/office/powerpoint/2010/main" val="707963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dirty="0"/>
          </a:p>
        </p:txBody>
      </p:sp>
    </p:spTree>
    <p:extLst>
      <p:ext uri="{BB962C8B-B14F-4D97-AF65-F5344CB8AC3E}">
        <p14:creationId xmlns:p14="http://schemas.microsoft.com/office/powerpoint/2010/main" val="17441191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38</a:t>
            </a:fld>
            <a:endParaRPr lang="en-US" dirty="0"/>
          </a:p>
        </p:txBody>
      </p:sp>
    </p:spTree>
    <p:extLst>
      <p:ext uri="{BB962C8B-B14F-4D97-AF65-F5344CB8AC3E}">
        <p14:creationId xmlns:p14="http://schemas.microsoft.com/office/powerpoint/2010/main" val="34353509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dirty="0"/>
          </a:p>
        </p:txBody>
      </p:sp>
    </p:spTree>
    <p:extLst>
      <p:ext uri="{BB962C8B-B14F-4D97-AF65-F5344CB8AC3E}">
        <p14:creationId xmlns:p14="http://schemas.microsoft.com/office/powerpoint/2010/main" val="32927991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dirty="0"/>
          </a:p>
        </p:txBody>
      </p:sp>
    </p:spTree>
    <p:extLst>
      <p:ext uri="{BB962C8B-B14F-4D97-AF65-F5344CB8AC3E}">
        <p14:creationId xmlns:p14="http://schemas.microsoft.com/office/powerpoint/2010/main" val="3765174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42</a:t>
            </a:fld>
            <a:endParaRPr lang="en-US" dirty="0"/>
          </a:p>
        </p:txBody>
      </p:sp>
    </p:spTree>
    <p:extLst>
      <p:ext uri="{BB962C8B-B14F-4D97-AF65-F5344CB8AC3E}">
        <p14:creationId xmlns:p14="http://schemas.microsoft.com/office/powerpoint/2010/main" val="8458822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dirty="0"/>
          </a:p>
        </p:txBody>
      </p:sp>
    </p:spTree>
    <p:extLst>
      <p:ext uri="{BB962C8B-B14F-4D97-AF65-F5344CB8AC3E}">
        <p14:creationId xmlns:p14="http://schemas.microsoft.com/office/powerpoint/2010/main" val="31361454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dirty="0"/>
          </a:p>
        </p:txBody>
      </p:sp>
    </p:spTree>
    <p:extLst>
      <p:ext uri="{BB962C8B-B14F-4D97-AF65-F5344CB8AC3E}">
        <p14:creationId xmlns:p14="http://schemas.microsoft.com/office/powerpoint/2010/main" val="2133332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dirty="0"/>
          </a:p>
        </p:txBody>
      </p:sp>
    </p:spTree>
    <p:extLst>
      <p:ext uri="{BB962C8B-B14F-4D97-AF65-F5344CB8AC3E}">
        <p14:creationId xmlns:p14="http://schemas.microsoft.com/office/powerpoint/2010/main" val="28453194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dirty="0"/>
          </a:p>
        </p:txBody>
      </p:sp>
    </p:spTree>
    <p:extLst>
      <p:ext uri="{BB962C8B-B14F-4D97-AF65-F5344CB8AC3E}">
        <p14:creationId xmlns:p14="http://schemas.microsoft.com/office/powerpoint/2010/main" val="3307281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dirty="0"/>
          </a:p>
        </p:txBody>
      </p:sp>
    </p:spTree>
    <p:extLst>
      <p:ext uri="{BB962C8B-B14F-4D97-AF65-F5344CB8AC3E}">
        <p14:creationId xmlns:p14="http://schemas.microsoft.com/office/powerpoint/2010/main" val="3947801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dirty="0"/>
          </a:p>
        </p:txBody>
      </p:sp>
    </p:spTree>
    <p:extLst>
      <p:ext uri="{BB962C8B-B14F-4D97-AF65-F5344CB8AC3E}">
        <p14:creationId xmlns:p14="http://schemas.microsoft.com/office/powerpoint/2010/main" val="794771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dirty="0"/>
          </a:p>
        </p:txBody>
      </p:sp>
    </p:spTree>
    <p:extLst>
      <p:ext uri="{BB962C8B-B14F-4D97-AF65-F5344CB8AC3E}">
        <p14:creationId xmlns:p14="http://schemas.microsoft.com/office/powerpoint/2010/main" val="1754426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dirty="0"/>
          </a:p>
        </p:txBody>
      </p:sp>
    </p:spTree>
    <p:extLst>
      <p:ext uri="{BB962C8B-B14F-4D97-AF65-F5344CB8AC3E}">
        <p14:creationId xmlns:p14="http://schemas.microsoft.com/office/powerpoint/2010/main" val="4085648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dirty="0"/>
          </a:p>
        </p:txBody>
      </p:sp>
    </p:spTree>
    <p:extLst>
      <p:ext uri="{BB962C8B-B14F-4D97-AF65-F5344CB8AC3E}">
        <p14:creationId xmlns:p14="http://schemas.microsoft.com/office/powerpoint/2010/main" val="2138538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10/10/2023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hyperlink" Target="https://github.com/byvfx/ibm_ds_capstone/blob/main/labs-jupyter-spacex-Data%20wrangling.ipynb" TargetMode="External"/><Relationship Id="rId7"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hyperlink" Target="https://github.com/byvfx/ibm_ds_capstone/blob/main/jupyter-labs-eda-dataviz.ipynb" TargetMode="External"/><Relationship Id="rId10" Type="http://schemas.openxmlformats.org/officeDocument/2006/relationships/image" Target="../media/image42.png"/><Relationship Id="rId4" Type="http://schemas.openxmlformats.org/officeDocument/2006/relationships/image" Target="../media/image37.png"/><Relationship Id="rId9"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byvfx/ibm_ds_capstone/blob/main/jupyter-labs-eda-sql-coursera_sqllite.ipynb"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hyperlink" Target="https://github.com/byvfx/ibm_ds_capstone/blob/main/lab_jupyter_launch_site_location.ipynb" TargetMode="External"/><Relationship Id="rId7"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byvfx/ibm_ds_capstone/blob/main/dash_spacex_lab.py"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hyperlink" Target="https://github.com/byvfx/ibm_ds_capstone/blob/main/SpaceX_Machine_Learning_Prediction_Part_5.jupyterlite.ipynb" TargetMode="External"/><Relationship Id="rId7"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diagramDrawing" Target="../diagrams/drawing3.xml"/><Relationship Id="rId18" Type="http://schemas.microsoft.com/office/2007/relationships/diagramDrawing" Target="../diagrams/drawing4.xml"/><Relationship Id="rId3" Type="http://schemas.openxmlformats.org/officeDocument/2006/relationships/image" Target="../media/image67.png"/><Relationship Id="rId7" Type="http://schemas.openxmlformats.org/officeDocument/2006/relationships/diagramColors" Target="../diagrams/colors2.xml"/><Relationship Id="rId12" Type="http://schemas.openxmlformats.org/officeDocument/2006/relationships/diagramColors" Target="../diagrams/colors3.xml"/><Relationship Id="rId17" Type="http://schemas.openxmlformats.org/officeDocument/2006/relationships/diagramColors" Target="../diagrams/colors4.xml"/><Relationship Id="rId2" Type="http://schemas.openxmlformats.org/officeDocument/2006/relationships/notesSlide" Target="../notesSlides/notesSlide32.xml"/><Relationship Id="rId16" Type="http://schemas.openxmlformats.org/officeDocument/2006/relationships/diagramQuickStyle" Target="../diagrams/quickStyle4.xml"/><Relationship Id="rId1" Type="http://schemas.openxmlformats.org/officeDocument/2006/relationships/slideLayout" Target="../slideLayouts/slideLayout1.xml"/><Relationship Id="rId6" Type="http://schemas.openxmlformats.org/officeDocument/2006/relationships/diagramQuickStyle" Target="../diagrams/quickStyle2.xml"/><Relationship Id="rId11" Type="http://schemas.openxmlformats.org/officeDocument/2006/relationships/diagramQuickStyle" Target="../diagrams/quickStyle3.xml"/><Relationship Id="rId5" Type="http://schemas.openxmlformats.org/officeDocument/2006/relationships/diagramLayout" Target="../diagrams/layout2.xml"/><Relationship Id="rId15" Type="http://schemas.openxmlformats.org/officeDocument/2006/relationships/diagramLayout" Target="../diagrams/layout4.xml"/><Relationship Id="rId10" Type="http://schemas.openxmlformats.org/officeDocument/2006/relationships/diagramLayout" Target="../diagrams/layout3.xml"/><Relationship Id="rId4" Type="http://schemas.openxmlformats.org/officeDocument/2006/relationships/diagramData" Target="../diagrams/data2.xml"/><Relationship Id="rId9" Type="http://schemas.openxmlformats.org/officeDocument/2006/relationships/diagramData" Target="../diagrams/data3.xml"/><Relationship Id="rId14" Type="http://schemas.openxmlformats.org/officeDocument/2006/relationships/diagramData" Target="../diagrams/data4.xm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81.png"/></Relationships>
</file>

<file path=ppt/slides/_rels/slide43.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85.png"/></Relationships>
</file>

<file path=ppt/slides/_rels/slide4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github.com/byvfx/ibm_ds_capstone/blob/main/jupyter-labs-spacex-data-collection-api.ipynb" TargetMode="External"/><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s://github.com/byvfx/ibm_ds_capstone/blob/main/jupyter-labs-webscraping.ipynb" TargetMode="External"/><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ptos Display" panose="020B0004020202020204" pitchFamily="34" charset="0"/>
                <a:ea typeface="SF Pro" pitchFamily="2" charset="0"/>
                <a:cs typeface="SF Pro" pitchFamily="2" charset="0"/>
              </a:rPr>
              <a:t>Brandon Young</a:t>
            </a:r>
          </a:p>
          <a:p>
            <a:r>
              <a:rPr lang="en-US" dirty="0">
                <a:solidFill>
                  <a:schemeClr val="bg2"/>
                </a:solidFill>
                <a:latin typeface="Aptos Display" panose="020B0004020202020204" pitchFamily="34" charset="0"/>
                <a:ea typeface="SF Pro" pitchFamily="2" charset="0"/>
                <a:cs typeface="SF Pro" pitchFamily="2" charset="0"/>
              </a:rPr>
              <a:t>10.10.2023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Rectangle 21">
            <a:extLst>
              <a:ext uri="{FF2B5EF4-FFF2-40B4-BE49-F238E27FC236}">
                <a16:creationId xmlns:a16="http://schemas.microsoft.com/office/drawing/2014/main" id="{6D294220-8098-0B0E-5B9C-49161A9B48A5}"/>
              </a:ext>
            </a:extLst>
          </p:cNvPr>
          <p:cNvSpPr/>
          <p:nvPr/>
        </p:nvSpPr>
        <p:spPr>
          <a:xfrm>
            <a:off x="6957271" y="1140695"/>
            <a:ext cx="5121610" cy="4129806"/>
          </a:xfrm>
          <a:prstGeom prst="rect">
            <a:avLst/>
          </a:prstGeom>
          <a:solidFill>
            <a:srgbClr val="2525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0252C52C-AFF8-8B41-A871-70DD9DB2960D}"/>
              </a:ext>
            </a:extLst>
          </p:cNvPr>
          <p:cNvSpPr>
            <a:spLocks noGrp="1" noRot="1" noMove="1" noResize="1" noEditPoints="1" noAdjustHandles="1" noChangeArrowheads="1" noChangeShapeType="1"/>
          </p:cNvSpPr>
          <p:nvPr/>
        </p:nvSpPr>
        <p:spPr>
          <a:xfrm>
            <a:off x="368595" y="148856"/>
            <a:ext cx="11334307" cy="944306"/>
          </a:xfrm>
          <a:prstGeom prst="roundRect">
            <a:avLst/>
          </a:prstGeom>
          <a:gradFill flip="none" rotWithShape="1">
            <a:gsLst>
              <a:gs pos="0">
                <a:srgbClr val="0B47C5"/>
              </a:gs>
              <a:gs pos="100000">
                <a:schemeClr val="accent1">
                  <a:tint val="23500"/>
                  <a:satMod val="160000"/>
                  <a:alpha val="0"/>
                  <a:lumMod val="4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latin typeface="Aptos Display" panose="020B0004020202020204" pitchFamily="34" charset="0"/>
              </a:rPr>
              <a:t>Data Wrangling</a:t>
            </a:r>
          </a:p>
        </p:txBody>
      </p:sp>
      <p:sp>
        <p:nvSpPr>
          <p:cNvPr id="10" name="TextBox 9">
            <a:extLst>
              <a:ext uri="{FF2B5EF4-FFF2-40B4-BE49-F238E27FC236}">
                <a16:creationId xmlns:a16="http://schemas.microsoft.com/office/drawing/2014/main" id="{5B7CFA93-F394-66CA-1F53-1A6BE17BCDE1}"/>
              </a:ext>
            </a:extLst>
          </p:cNvPr>
          <p:cNvSpPr txBox="1"/>
          <p:nvPr/>
        </p:nvSpPr>
        <p:spPr>
          <a:xfrm>
            <a:off x="3048000" y="-30783498"/>
            <a:ext cx="8045302" cy="3012941"/>
          </a:xfrm>
          <a:prstGeom prst="rect">
            <a:avLst/>
          </a:prstGeom>
          <a:noFill/>
        </p:spPr>
        <p:txBody>
          <a:bodyPr wrap="square">
            <a:spAutoFit/>
          </a:bodyPr>
          <a:lstStyle/>
          <a:p>
            <a:pPr marL="0" indent="0">
              <a:lnSpc>
                <a:spcPct val="120000"/>
              </a:lnSpc>
              <a:spcBef>
                <a:spcPts val="1400"/>
              </a:spcBef>
              <a:buNone/>
            </a:pPr>
            <a:r>
              <a:rPr lang="en-US" sz="900" dirty="0">
                <a:solidFill>
                  <a:srgbClr val="0B49CB"/>
                </a:solidFill>
                <a:latin typeface="Abadi"/>
              </a:rPr>
              <a:t>Executive Summary</a:t>
            </a:r>
          </a:p>
          <a:p>
            <a:pPr>
              <a:lnSpc>
                <a:spcPct val="120000"/>
              </a:lnSpc>
              <a:spcBef>
                <a:spcPts val="1400"/>
              </a:spcBef>
            </a:pPr>
            <a:r>
              <a:rPr lang="en-US" sz="900" dirty="0">
                <a:solidFill>
                  <a:schemeClr val="accent3">
                    <a:lumMod val="25000"/>
                  </a:schemeClr>
                </a:solidFill>
                <a:latin typeface="Abadi"/>
              </a:rPr>
              <a:t>Data collection methodology:</a:t>
            </a:r>
          </a:p>
          <a:p>
            <a:pPr lvl="1">
              <a:lnSpc>
                <a:spcPct val="120000"/>
              </a:lnSpc>
              <a:spcBef>
                <a:spcPts val="1400"/>
              </a:spcBef>
            </a:pPr>
            <a:r>
              <a:rPr lang="en-US" sz="900" dirty="0">
                <a:solidFill>
                  <a:schemeClr val="bg2">
                    <a:lumMod val="50000"/>
                  </a:schemeClr>
                </a:solidFill>
                <a:latin typeface="Abadi"/>
              </a:rPr>
              <a:t>Describe how data was collected </a:t>
            </a:r>
          </a:p>
          <a:p>
            <a:pPr>
              <a:lnSpc>
                <a:spcPct val="120000"/>
              </a:lnSpc>
              <a:spcBef>
                <a:spcPts val="1400"/>
              </a:spcBef>
            </a:pPr>
            <a:r>
              <a:rPr lang="en-US" sz="900" dirty="0">
                <a:solidFill>
                  <a:schemeClr val="accent3">
                    <a:lumMod val="25000"/>
                  </a:schemeClr>
                </a:solidFill>
                <a:latin typeface="Abadi"/>
              </a:rPr>
              <a:t>Perform data wrangling</a:t>
            </a:r>
          </a:p>
          <a:p>
            <a:pPr lvl="1">
              <a:lnSpc>
                <a:spcPct val="120000"/>
              </a:lnSpc>
              <a:spcBef>
                <a:spcPts val="1400"/>
              </a:spcBef>
            </a:pPr>
            <a:r>
              <a:rPr lang="en-US" sz="900" dirty="0">
                <a:solidFill>
                  <a:schemeClr val="bg2">
                    <a:lumMod val="50000"/>
                  </a:schemeClr>
                </a:solidFill>
                <a:latin typeface="Abadi"/>
              </a:rPr>
              <a:t>Describe how data was processed</a:t>
            </a:r>
          </a:p>
          <a:p>
            <a:pPr>
              <a:lnSpc>
                <a:spcPct val="120000"/>
              </a:lnSpc>
              <a:spcBef>
                <a:spcPts val="1400"/>
              </a:spcBef>
            </a:pPr>
            <a:r>
              <a:rPr lang="en-US" sz="9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900" dirty="0">
                <a:solidFill>
                  <a:schemeClr val="accent3">
                    <a:lumMod val="25000"/>
                  </a:schemeClr>
                </a:solidFill>
                <a:latin typeface="Abadi"/>
              </a:rPr>
              <a:t>Perform interactive visual analytics using Folium and </a:t>
            </a:r>
            <a:r>
              <a:rPr lang="en-US" sz="900" dirty="0" err="1">
                <a:solidFill>
                  <a:schemeClr val="accent3">
                    <a:lumMod val="25000"/>
                  </a:schemeClr>
                </a:solidFill>
                <a:latin typeface="Abadi"/>
              </a:rPr>
              <a:t>Plotly</a:t>
            </a:r>
            <a:r>
              <a:rPr lang="en-US" sz="900" dirty="0">
                <a:solidFill>
                  <a:schemeClr val="accent3">
                    <a:lumMod val="25000"/>
                  </a:schemeClr>
                </a:solidFill>
                <a:latin typeface="Abadi"/>
              </a:rPr>
              <a:t> Dash</a:t>
            </a:r>
          </a:p>
          <a:p>
            <a:pPr>
              <a:lnSpc>
                <a:spcPct val="120000"/>
              </a:lnSpc>
              <a:spcBef>
                <a:spcPts val="1400"/>
              </a:spcBef>
            </a:pPr>
            <a:r>
              <a:rPr lang="en-US" sz="900" dirty="0">
                <a:solidFill>
                  <a:schemeClr val="accent3">
                    <a:lumMod val="25000"/>
                  </a:schemeClr>
                </a:solidFill>
                <a:latin typeface="Abadi"/>
              </a:rPr>
              <a:t>Perform predictive analysis using classification models</a:t>
            </a:r>
          </a:p>
          <a:p>
            <a:pPr lvl="1">
              <a:lnSpc>
                <a:spcPct val="120000"/>
              </a:lnSpc>
              <a:spcBef>
                <a:spcPts val="1400"/>
              </a:spcBef>
            </a:pPr>
            <a:r>
              <a:rPr lang="en-US" sz="900" dirty="0">
                <a:solidFill>
                  <a:schemeClr val="bg2">
                    <a:lumMod val="50000"/>
                  </a:schemeClr>
                </a:solidFill>
                <a:latin typeface="Abadi"/>
              </a:rPr>
              <a:t>How to build, tune, evaluate classification models</a:t>
            </a:r>
          </a:p>
        </p:txBody>
      </p:sp>
      <p:sp>
        <p:nvSpPr>
          <p:cNvPr id="14" name="TextBox 13">
            <a:extLst>
              <a:ext uri="{FF2B5EF4-FFF2-40B4-BE49-F238E27FC236}">
                <a16:creationId xmlns:a16="http://schemas.microsoft.com/office/drawing/2014/main" id="{7CDA61B1-BFC7-A240-D5D2-C003A943A463}"/>
              </a:ext>
            </a:extLst>
          </p:cNvPr>
          <p:cNvSpPr txBox="1"/>
          <p:nvPr/>
        </p:nvSpPr>
        <p:spPr>
          <a:xfrm>
            <a:off x="411120" y="1217945"/>
            <a:ext cx="6015080" cy="2923877"/>
          </a:xfrm>
          <a:prstGeom prst="rect">
            <a:avLst/>
          </a:prstGeom>
          <a:noFill/>
        </p:spPr>
        <p:txBody>
          <a:bodyPr wrap="square" rtlCol="0">
            <a:spAutoFit/>
          </a:bodyPr>
          <a:lstStyle/>
          <a:p>
            <a:pPr algn="just"/>
            <a:r>
              <a:rPr lang="en-US" sz="2000" b="1" dirty="0">
                <a:solidFill>
                  <a:schemeClr val="bg1"/>
                </a:solidFill>
              </a:rPr>
              <a:t>With the data from the SpaceX API I needed to  do the following:</a:t>
            </a:r>
          </a:p>
          <a:p>
            <a:pPr marL="285750" indent="-285750" algn="just">
              <a:buFont typeface="Arial" panose="020B0604020202020204" pitchFamily="34" charset="0"/>
              <a:buChar char="•"/>
            </a:pPr>
            <a:r>
              <a:rPr lang="en-US" dirty="0">
                <a:solidFill>
                  <a:schemeClr val="bg1"/>
                </a:solidFill>
                <a:effectLst/>
                <a:latin typeface="+mj-lt"/>
              </a:rPr>
              <a:t>Calculate the number of launches on each site</a:t>
            </a:r>
          </a:p>
          <a:p>
            <a:pPr marL="285750" indent="-285750" algn="just">
              <a:buFont typeface="Arial" panose="020B0604020202020204" pitchFamily="34" charset="0"/>
              <a:buChar char="•"/>
            </a:pPr>
            <a:r>
              <a:rPr lang="en-US" dirty="0">
                <a:solidFill>
                  <a:schemeClr val="bg1"/>
                </a:solidFill>
                <a:effectLst/>
                <a:latin typeface="+mj-lt"/>
              </a:rPr>
              <a:t>Calculate the number and occurrence of each orbit</a:t>
            </a:r>
          </a:p>
          <a:p>
            <a:pPr marL="285750" indent="-285750" algn="just">
              <a:buFont typeface="Arial" panose="020B0604020202020204" pitchFamily="34" charset="0"/>
              <a:buChar char="•"/>
            </a:pPr>
            <a:r>
              <a:rPr lang="en-US" dirty="0">
                <a:solidFill>
                  <a:schemeClr val="bg1"/>
                </a:solidFill>
                <a:effectLst/>
                <a:latin typeface="+mj-lt"/>
              </a:rPr>
              <a:t>Calculate the number and occurrence of mission outcome of the orbits</a:t>
            </a:r>
          </a:p>
          <a:p>
            <a:pPr marL="285750" indent="-285750" algn="just">
              <a:buFont typeface="Arial" panose="020B0604020202020204" pitchFamily="34" charset="0"/>
              <a:buChar char="•"/>
            </a:pPr>
            <a:r>
              <a:rPr lang="en-US" dirty="0">
                <a:solidFill>
                  <a:schemeClr val="bg1"/>
                </a:solidFill>
                <a:effectLst/>
                <a:latin typeface="+mj-lt"/>
              </a:rPr>
              <a:t>Create a landing outcome label from the ‘Outcome’ column, classifying it as successful or failure.</a:t>
            </a:r>
          </a:p>
          <a:p>
            <a:pPr marL="285750" indent="-285750" algn="just">
              <a:buFont typeface="Arial" panose="020B0604020202020204" pitchFamily="34" charset="0"/>
              <a:buChar char="•"/>
            </a:pPr>
            <a:r>
              <a:rPr lang="en-US" sz="1800" dirty="0">
                <a:solidFill>
                  <a:schemeClr val="bg1"/>
                </a:solidFill>
                <a:effectLst/>
                <a:latin typeface="+mj-lt"/>
              </a:rPr>
              <a:t>Save data to a CSV file</a:t>
            </a:r>
          </a:p>
          <a:p>
            <a:pPr algn="just"/>
            <a:endParaRPr lang="en-US" b="0" dirty="0">
              <a:solidFill>
                <a:schemeClr val="bg1"/>
              </a:solidFill>
              <a:effectLst/>
              <a:latin typeface="+mj-lt"/>
            </a:endParaRPr>
          </a:p>
        </p:txBody>
      </p:sp>
      <p:sp>
        <p:nvSpPr>
          <p:cNvPr id="5" name="TextBox 4">
            <a:extLst>
              <a:ext uri="{FF2B5EF4-FFF2-40B4-BE49-F238E27FC236}">
                <a16:creationId xmlns:a16="http://schemas.microsoft.com/office/drawing/2014/main" id="{7810B3A9-FD00-53C3-6493-DF6F11558C4B}"/>
              </a:ext>
            </a:extLst>
          </p:cNvPr>
          <p:cNvSpPr txBox="1"/>
          <p:nvPr/>
        </p:nvSpPr>
        <p:spPr>
          <a:xfrm>
            <a:off x="446565" y="5373942"/>
            <a:ext cx="5316282" cy="954107"/>
          </a:xfrm>
          <a:prstGeom prst="rect">
            <a:avLst/>
          </a:prstGeom>
          <a:noFill/>
        </p:spPr>
        <p:txBody>
          <a:bodyPr wrap="square" rtlCol="0">
            <a:spAutoFit/>
          </a:bodyPr>
          <a:lstStyle/>
          <a:p>
            <a:r>
              <a:rPr lang="en-US" sz="2800" dirty="0">
                <a:solidFill>
                  <a:schemeClr val="bg1"/>
                </a:solidFill>
              </a:rPr>
              <a:t>Link to the completed notebook </a:t>
            </a:r>
            <a:r>
              <a:rPr lang="en-US" sz="1400" dirty="0">
                <a:solidFill>
                  <a:schemeClr val="bg1"/>
                </a:solidFill>
                <a:hlinkClick r:id="rId3"/>
              </a:rPr>
              <a:t>https://github.com/byvfx/ibm_ds_capstone/blob/main/labs-jupyter-spacex-Data%20wrangling.ipynb</a:t>
            </a:r>
            <a:endParaRPr lang="en-US" sz="2800" dirty="0">
              <a:solidFill>
                <a:schemeClr val="bg1"/>
              </a:solidFill>
            </a:endParaRPr>
          </a:p>
        </p:txBody>
      </p:sp>
      <p:grpSp>
        <p:nvGrpSpPr>
          <p:cNvPr id="21" name="Group 20">
            <a:extLst>
              <a:ext uri="{FF2B5EF4-FFF2-40B4-BE49-F238E27FC236}">
                <a16:creationId xmlns:a16="http://schemas.microsoft.com/office/drawing/2014/main" id="{A782FABE-8471-4E18-F2C1-07A17C78DA5D}"/>
              </a:ext>
            </a:extLst>
          </p:cNvPr>
          <p:cNvGrpSpPr/>
          <p:nvPr/>
        </p:nvGrpSpPr>
        <p:grpSpPr>
          <a:xfrm>
            <a:off x="6957271" y="1262330"/>
            <a:ext cx="4961870" cy="3772041"/>
            <a:chOff x="6779471" y="1601901"/>
            <a:chExt cx="3053189" cy="2321051"/>
          </a:xfrm>
        </p:grpSpPr>
        <p:pic>
          <p:nvPicPr>
            <p:cNvPr id="6" name="Picture 5">
              <a:extLst>
                <a:ext uri="{FF2B5EF4-FFF2-40B4-BE49-F238E27FC236}">
                  <a16:creationId xmlns:a16="http://schemas.microsoft.com/office/drawing/2014/main" id="{26B75863-8B49-D3AF-6D90-0CD315AC4D1A}"/>
                </a:ext>
              </a:extLst>
            </p:cNvPr>
            <p:cNvPicPr>
              <a:picLocks noChangeAspect="1"/>
            </p:cNvPicPr>
            <p:nvPr/>
          </p:nvPicPr>
          <p:blipFill>
            <a:blip r:embed="rId4"/>
            <a:stretch>
              <a:fillRect/>
            </a:stretch>
          </p:blipFill>
          <p:spPr>
            <a:xfrm>
              <a:off x="6788997" y="1601901"/>
              <a:ext cx="1862398" cy="309606"/>
            </a:xfrm>
            <a:prstGeom prst="rect">
              <a:avLst/>
            </a:prstGeom>
          </p:spPr>
        </p:pic>
        <p:pic>
          <p:nvPicPr>
            <p:cNvPr id="9" name="Picture 8">
              <a:extLst>
                <a:ext uri="{FF2B5EF4-FFF2-40B4-BE49-F238E27FC236}">
                  <a16:creationId xmlns:a16="http://schemas.microsoft.com/office/drawing/2014/main" id="{96EEAB51-8A6B-6728-E246-BD3CB044C92A}"/>
                </a:ext>
              </a:extLst>
            </p:cNvPr>
            <p:cNvPicPr>
              <a:picLocks noChangeAspect="1"/>
            </p:cNvPicPr>
            <p:nvPr/>
          </p:nvPicPr>
          <p:blipFill>
            <a:blip r:embed="rId5"/>
            <a:stretch>
              <a:fillRect/>
            </a:stretch>
          </p:blipFill>
          <p:spPr>
            <a:xfrm>
              <a:off x="6788998" y="1881227"/>
              <a:ext cx="2114845" cy="1100291"/>
            </a:xfrm>
            <a:prstGeom prst="rect">
              <a:avLst/>
            </a:prstGeom>
          </p:spPr>
        </p:pic>
        <p:pic>
          <p:nvPicPr>
            <p:cNvPr id="12" name="Picture 11">
              <a:extLst>
                <a:ext uri="{FF2B5EF4-FFF2-40B4-BE49-F238E27FC236}">
                  <a16:creationId xmlns:a16="http://schemas.microsoft.com/office/drawing/2014/main" id="{5FFF734C-B70F-3777-EB13-C79BF6A374B4}"/>
                </a:ext>
              </a:extLst>
            </p:cNvPr>
            <p:cNvPicPr>
              <a:picLocks noChangeAspect="1"/>
            </p:cNvPicPr>
            <p:nvPr/>
          </p:nvPicPr>
          <p:blipFill>
            <a:blip r:embed="rId6"/>
            <a:stretch>
              <a:fillRect/>
            </a:stretch>
          </p:blipFill>
          <p:spPr>
            <a:xfrm>
              <a:off x="6779471" y="3452318"/>
              <a:ext cx="2133898" cy="247685"/>
            </a:xfrm>
            <a:prstGeom prst="rect">
              <a:avLst/>
            </a:prstGeom>
          </p:spPr>
        </p:pic>
        <p:pic>
          <p:nvPicPr>
            <p:cNvPr id="16" name="Picture 15">
              <a:extLst>
                <a:ext uri="{FF2B5EF4-FFF2-40B4-BE49-F238E27FC236}">
                  <a16:creationId xmlns:a16="http://schemas.microsoft.com/office/drawing/2014/main" id="{69753774-2FD0-C0A1-67A9-D1473FEC76E4}"/>
                </a:ext>
              </a:extLst>
            </p:cNvPr>
            <p:cNvPicPr>
              <a:picLocks noChangeAspect="1"/>
            </p:cNvPicPr>
            <p:nvPr/>
          </p:nvPicPr>
          <p:blipFill>
            <a:blip r:embed="rId7"/>
            <a:stretch>
              <a:fillRect/>
            </a:stretch>
          </p:blipFill>
          <p:spPr>
            <a:xfrm>
              <a:off x="6788997" y="2985528"/>
              <a:ext cx="3043663" cy="466790"/>
            </a:xfrm>
            <a:prstGeom prst="rect">
              <a:avLst/>
            </a:prstGeom>
          </p:spPr>
        </p:pic>
        <p:pic>
          <p:nvPicPr>
            <p:cNvPr id="19" name="Picture 18">
              <a:extLst>
                <a:ext uri="{FF2B5EF4-FFF2-40B4-BE49-F238E27FC236}">
                  <a16:creationId xmlns:a16="http://schemas.microsoft.com/office/drawing/2014/main" id="{ECCC6BC0-4E65-6E54-AEBB-A02EFDBD9385}"/>
                </a:ext>
              </a:extLst>
            </p:cNvPr>
            <p:cNvPicPr>
              <a:picLocks noChangeAspect="1"/>
            </p:cNvPicPr>
            <p:nvPr/>
          </p:nvPicPr>
          <p:blipFill>
            <a:blip r:embed="rId8"/>
            <a:stretch>
              <a:fillRect/>
            </a:stretch>
          </p:blipFill>
          <p:spPr>
            <a:xfrm>
              <a:off x="6788998" y="3684794"/>
              <a:ext cx="1876687" cy="238158"/>
            </a:xfrm>
            <a:prstGeom prst="rect">
              <a:avLst/>
            </a:prstGeom>
          </p:spPr>
        </p:pic>
      </p:grpSp>
    </p:spTree>
    <p:extLst>
      <p:ext uri="{BB962C8B-B14F-4D97-AF65-F5344CB8AC3E}">
        <p14:creationId xmlns:p14="http://schemas.microsoft.com/office/powerpoint/2010/main" val="701104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Rounded Corners 2">
            <a:extLst>
              <a:ext uri="{FF2B5EF4-FFF2-40B4-BE49-F238E27FC236}">
                <a16:creationId xmlns:a16="http://schemas.microsoft.com/office/drawing/2014/main" id="{0252C52C-AFF8-8B41-A871-70DD9DB2960D}"/>
              </a:ext>
            </a:extLst>
          </p:cNvPr>
          <p:cNvSpPr>
            <a:spLocks noGrp="1" noRot="1" noMove="1" noResize="1" noEditPoints="1" noAdjustHandles="1" noChangeArrowheads="1" noChangeShapeType="1"/>
          </p:cNvSpPr>
          <p:nvPr/>
        </p:nvSpPr>
        <p:spPr>
          <a:xfrm>
            <a:off x="368595" y="148856"/>
            <a:ext cx="11334307" cy="944306"/>
          </a:xfrm>
          <a:prstGeom prst="roundRect">
            <a:avLst/>
          </a:prstGeom>
          <a:gradFill flip="none" rotWithShape="1">
            <a:gsLst>
              <a:gs pos="0">
                <a:srgbClr val="0B47C5"/>
              </a:gs>
              <a:gs pos="100000">
                <a:schemeClr val="accent1">
                  <a:tint val="23500"/>
                  <a:satMod val="160000"/>
                  <a:alpha val="0"/>
                  <a:lumMod val="4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latin typeface="Aptos Display" panose="020B0004020202020204" pitchFamily="34" charset="0"/>
              </a:rPr>
              <a:t>EDA with Data Visualization</a:t>
            </a:r>
          </a:p>
        </p:txBody>
      </p:sp>
      <p:sp>
        <p:nvSpPr>
          <p:cNvPr id="10" name="TextBox 9">
            <a:extLst>
              <a:ext uri="{FF2B5EF4-FFF2-40B4-BE49-F238E27FC236}">
                <a16:creationId xmlns:a16="http://schemas.microsoft.com/office/drawing/2014/main" id="{5B7CFA93-F394-66CA-1F53-1A6BE17BCDE1}"/>
              </a:ext>
            </a:extLst>
          </p:cNvPr>
          <p:cNvSpPr txBox="1"/>
          <p:nvPr/>
        </p:nvSpPr>
        <p:spPr>
          <a:xfrm>
            <a:off x="3048000" y="-30783498"/>
            <a:ext cx="8045302" cy="3012941"/>
          </a:xfrm>
          <a:prstGeom prst="rect">
            <a:avLst/>
          </a:prstGeom>
          <a:noFill/>
        </p:spPr>
        <p:txBody>
          <a:bodyPr wrap="square">
            <a:spAutoFit/>
          </a:bodyPr>
          <a:lstStyle/>
          <a:p>
            <a:pPr marL="0" indent="0">
              <a:lnSpc>
                <a:spcPct val="120000"/>
              </a:lnSpc>
              <a:spcBef>
                <a:spcPts val="1400"/>
              </a:spcBef>
              <a:buNone/>
            </a:pPr>
            <a:r>
              <a:rPr lang="en-US" sz="900" dirty="0">
                <a:solidFill>
                  <a:srgbClr val="0B49CB"/>
                </a:solidFill>
                <a:latin typeface="Abadi"/>
              </a:rPr>
              <a:t>Executive Summary</a:t>
            </a:r>
          </a:p>
          <a:p>
            <a:pPr>
              <a:lnSpc>
                <a:spcPct val="120000"/>
              </a:lnSpc>
              <a:spcBef>
                <a:spcPts val="1400"/>
              </a:spcBef>
            </a:pPr>
            <a:r>
              <a:rPr lang="en-US" sz="900" dirty="0">
                <a:solidFill>
                  <a:schemeClr val="accent3">
                    <a:lumMod val="25000"/>
                  </a:schemeClr>
                </a:solidFill>
                <a:latin typeface="Abadi"/>
              </a:rPr>
              <a:t>Data collection methodology:</a:t>
            </a:r>
          </a:p>
          <a:p>
            <a:pPr lvl="1">
              <a:lnSpc>
                <a:spcPct val="120000"/>
              </a:lnSpc>
              <a:spcBef>
                <a:spcPts val="1400"/>
              </a:spcBef>
            </a:pPr>
            <a:r>
              <a:rPr lang="en-US" sz="900" dirty="0">
                <a:solidFill>
                  <a:schemeClr val="bg2">
                    <a:lumMod val="50000"/>
                  </a:schemeClr>
                </a:solidFill>
                <a:latin typeface="Abadi"/>
              </a:rPr>
              <a:t>Describe how data was collected </a:t>
            </a:r>
          </a:p>
          <a:p>
            <a:pPr>
              <a:lnSpc>
                <a:spcPct val="120000"/>
              </a:lnSpc>
              <a:spcBef>
                <a:spcPts val="1400"/>
              </a:spcBef>
            </a:pPr>
            <a:r>
              <a:rPr lang="en-US" sz="900" dirty="0">
                <a:solidFill>
                  <a:schemeClr val="accent3">
                    <a:lumMod val="25000"/>
                  </a:schemeClr>
                </a:solidFill>
                <a:latin typeface="Abadi"/>
              </a:rPr>
              <a:t>Perform data wrangling</a:t>
            </a:r>
          </a:p>
          <a:p>
            <a:pPr lvl="1">
              <a:lnSpc>
                <a:spcPct val="120000"/>
              </a:lnSpc>
              <a:spcBef>
                <a:spcPts val="1400"/>
              </a:spcBef>
            </a:pPr>
            <a:r>
              <a:rPr lang="en-US" sz="900" dirty="0">
                <a:solidFill>
                  <a:schemeClr val="bg2">
                    <a:lumMod val="50000"/>
                  </a:schemeClr>
                </a:solidFill>
                <a:latin typeface="Abadi"/>
              </a:rPr>
              <a:t>Describe how data was processed</a:t>
            </a:r>
          </a:p>
          <a:p>
            <a:pPr>
              <a:lnSpc>
                <a:spcPct val="120000"/>
              </a:lnSpc>
              <a:spcBef>
                <a:spcPts val="1400"/>
              </a:spcBef>
            </a:pPr>
            <a:r>
              <a:rPr lang="en-US" sz="9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900" dirty="0">
                <a:solidFill>
                  <a:schemeClr val="accent3">
                    <a:lumMod val="25000"/>
                  </a:schemeClr>
                </a:solidFill>
                <a:latin typeface="Abadi"/>
              </a:rPr>
              <a:t>Perform interactive visual analytics using Folium and </a:t>
            </a:r>
            <a:r>
              <a:rPr lang="en-US" sz="900" dirty="0" err="1">
                <a:solidFill>
                  <a:schemeClr val="accent3">
                    <a:lumMod val="25000"/>
                  </a:schemeClr>
                </a:solidFill>
                <a:latin typeface="Abadi"/>
              </a:rPr>
              <a:t>Plotly</a:t>
            </a:r>
            <a:r>
              <a:rPr lang="en-US" sz="900" dirty="0">
                <a:solidFill>
                  <a:schemeClr val="accent3">
                    <a:lumMod val="25000"/>
                  </a:schemeClr>
                </a:solidFill>
                <a:latin typeface="Abadi"/>
              </a:rPr>
              <a:t> Dash</a:t>
            </a:r>
          </a:p>
          <a:p>
            <a:pPr>
              <a:lnSpc>
                <a:spcPct val="120000"/>
              </a:lnSpc>
              <a:spcBef>
                <a:spcPts val="1400"/>
              </a:spcBef>
            </a:pPr>
            <a:r>
              <a:rPr lang="en-US" sz="900" dirty="0">
                <a:solidFill>
                  <a:schemeClr val="accent3">
                    <a:lumMod val="25000"/>
                  </a:schemeClr>
                </a:solidFill>
                <a:latin typeface="Abadi"/>
              </a:rPr>
              <a:t>Perform predictive analysis using classification models</a:t>
            </a:r>
          </a:p>
          <a:p>
            <a:pPr lvl="1">
              <a:lnSpc>
                <a:spcPct val="120000"/>
              </a:lnSpc>
              <a:spcBef>
                <a:spcPts val="1400"/>
              </a:spcBef>
            </a:pPr>
            <a:r>
              <a:rPr lang="en-US" sz="900" dirty="0">
                <a:solidFill>
                  <a:schemeClr val="bg2">
                    <a:lumMod val="50000"/>
                  </a:schemeClr>
                </a:solidFill>
                <a:latin typeface="Abadi"/>
              </a:rPr>
              <a:t>How to build, tune, evaluate classification models</a:t>
            </a:r>
          </a:p>
        </p:txBody>
      </p:sp>
      <p:pic>
        <p:nvPicPr>
          <p:cNvPr id="20" name="Picture 19">
            <a:extLst>
              <a:ext uri="{FF2B5EF4-FFF2-40B4-BE49-F238E27FC236}">
                <a16:creationId xmlns:a16="http://schemas.microsoft.com/office/drawing/2014/main" id="{1CA87DFC-103A-2DDD-957E-CD1E2D287B3F}"/>
              </a:ext>
            </a:extLst>
          </p:cNvPr>
          <p:cNvPicPr>
            <a:picLocks noChangeAspect="1"/>
          </p:cNvPicPr>
          <p:nvPr/>
        </p:nvPicPr>
        <p:blipFill>
          <a:blip r:embed="rId3"/>
          <a:stretch>
            <a:fillRect/>
          </a:stretch>
        </p:blipFill>
        <p:spPr>
          <a:xfrm>
            <a:off x="394091" y="1124832"/>
            <a:ext cx="2090112" cy="1428299"/>
          </a:xfrm>
          <a:prstGeom prst="rect">
            <a:avLst/>
          </a:prstGeom>
        </p:spPr>
      </p:pic>
      <p:pic>
        <p:nvPicPr>
          <p:cNvPr id="24" name="Picture 23">
            <a:extLst>
              <a:ext uri="{FF2B5EF4-FFF2-40B4-BE49-F238E27FC236}">
                <a16:creationId xmlns:a16="http://schemas.microsoft.com/office/drawing/2014/main" id="{18171DF0-C3FD-B927-EF4D-74C4D5D9F44C}"/>
              </a:ext>
            </a:extLst>
          </p:cNvPr>
          <p:cNvPicPr>
            <a:picLocks noChangeAspect="1"/>
          </p:cNvPicPr>
          <p:nvPr/>
        </p:nvPicPr>
        <p:blipFill>
          <a:blip r:embed="rId4"/>
          <a:stretch>
            <a:fillRect/>
          </a:stretch>
        </p:blipFill>
        <p:spPr>
          <a:xfrm>
            <a:off x="394091" y="2596048"/>
            <a:ext cx="2090112" cy="1555227"/>
          </a:xfrm>
          <a:prstGeom prst="rect">
            <a:avLst/>
          </a:prstGeom>
        </p:spPr>
      </p:pic>
      <p:sp>
        <p:nvSpPr>
          <p:cNvPr id="26" name="TextBox 25">
            <a:extLst>
              <a:ext uri="{FF2B5EF4-FFF2-40B4-BE49-F238E27FC236}">
                <a16:creationId xmlns:a16="http://schemas.microsoft.com/office/drawing/2014/main" id="{942D492A-1158-8CC6-3F4B-E72460918EFC}"/>
              </a:ext>
            </a:extLst>
          </p:cNvPr>
          <p:cNvSpPr txBox="1"/>
          <p:nvPr/>
        </p:nvSpPr>
        <p:spPr>
          <a:xfrm>
            <a:off x="1082748" y="6263908"/>
            <a:ext cx="9906000" cy="307777"/>
          </a:xfrm>
          <a:prstGeom prst="rect">
            <a:avLst/>
          </a:prstGeom>
          <a:noFill/>
        </p:spPr>
        <p:txBody>
          <a:bodyPr wrap="square" rtlCol="0">
            <a:spAutoFit/>
          </a:bodyPr>
          <a:lstStyle/>
          <a:p>
            <a:r>
              <a:rPr lang="en-US" sz="1400" dirty="0">
                <a:solidFill>
                  <a:schemeClr val="bg1"/>
                </a:solidFill>
              </a:rPr>
              <a:t>Link to the completed notebook </a:t>
            </a:r>
            <a:r>
              <a:rPr lang="en-US" sz="1400" dirty="0">
                <a:solidFill>
                  <a:schemeClr val="bg1"/>
                </a:solidFill>
                <a:hlinkClick r:id="rId5"/>
              </a:rPr>
              <a:t>https://github.com/byvfx/ibm_ds_capstone/blob/main/jupyter-labs-eda-dataviz.ipynb</a:t>
            </a:r>
            <a:endParaRPr lang="en-US" sz="1400" dirty="0">
              <a:solidFill>
                <a:schemeClr val="bg1"/>
              </a:solidFill>
            </a:endParaRPr>
          </a:p>
        </p:txBody>
      </p:sp>
      <p:pic>
        <p:nvPicPr>
          <p:cNvPr id="28" name="Picture 27">
            <a:extLst>
              <a:ext uri="{FF2B5EF4-FFF2-40B4-BE49-F238E27FC236}">
                <a16:creationId xmlns:a16="http://schemas.microsoft.com/office/drawing/2014/main" id="{08D36118-6240-194A-FC6A-44A9F59BDA19}"/>
              </a:ext>
            </a:extLst>
          </p:cNvPr>
          <p:cNvPicPr>
            <a:picLocks noChangeAspect="1"/>
          </p:cNvPicPr>
          <p:nvPr/>
        </p:nvPicPr>
        <p:blipFill>
          <a:blip r:embed="rId6"/>
          <a:stretch>
            <a:fillRect/>
          </a:stretch>
        </p:blipFill>
        <p:spPr>
          <a:xfrm>
            <a:off x="2527630" y="1124832"/>
            <a:ext cx="2089506" cy="1428299"/>
          </a:xfrm>
          <a:prstGeom prst="rect">
            <a:avLst/>
          </a:prstGeom>
        </p:spPr>
      </p:pic>
      <p:pic>
        <p:nvPicPr>
          <p:cNvPr id="30" name="Picture 29">
            <a:extLst>
              <a:ext uri="{FF2B5EF4-FFF2-40B4-BE49-F238E27FC236}">
                <a16:creationId xmlns:a16="http://schemas.microsoft.com/office/drawing/2014/main" id="{6654A1F6-5D28-CA0A-5BEE-2A8959F9E507}"/>
              </a:ext>
            </a:extLst>
          </p:cNvPr>
          <p:cNvPicPr>
            <a:picLocks noChangeAspect="1"/>
          </p:cNvPicPr>
          <p:nvPr/>
        </p:nvPicPr>
        <p:blipFill>
          <a:blip r:embed="rId7"/>
          <a:stretch>
            <a:fillRect/>
          </a:stretch>
        </p:blipFill>
        <p:spPr>
          <a:xfrm>
            <a:off x="2527631" y="2598746"/>
            <a:ext cx="2089506" cy="1555227"/>
          </a:xfrm>
          <a:prstGeom prst="rect">
            <a:avLst/>
          </a:prstGeom>
        </p:spPr>
      </p:pic>
      <p:pic>
        <p:nvPicPr>
          <p:cNvPr id="32" name="Picture 31">
            <a:extLst>
              <a:ext uri="{FF2B5EF4-FFF2-40B4-BE49-F238E27FC236}">
                <a16:creationId xmlns:a16="http://schemas.microsoft.com/office/drawing/2014/main" id="{B75093C4-48C1-F1CB-4C6D-C0C73D0D16EC}"/>
              </a:ext>
            </a:extLst>
          </p:cNvPr>
          <p:cNvPicPr>
            <a:picLocks noChangeAspect="1"/>
          </p:cNvPicPr>
          <p:nvPr/>
        </p:nvPicPr>
        <p:blipFill>
          <a:blip r:embed="rId8"/>
          <a:stretch>
            <a:fillRect/>
          </a:stretch>
        </p:blipFill>
        <p:spPr>
          <a:xfrm>
            <a:off x="4660563" y="1124831"/>
            <a:ext cx="7219017" cy="1428299"/>
          </a:xfrm>
          <a:prstGeom prst="rect">
            <a:avLst/>
          </a:prstGeom>
        </p:spPr>
      </p:pic>
      <p:pic>
        <p:nvPicPr>
          <p:cNvPr id="34" name="Picture 33">
            <a:extLst>
              <a:ext uri="{FF2B5EF4-FFF2-40B4-BE49-F238E27FC236}">
                <a16:creationId xmlns:a16="http://schemas.microsoft.com/office/drawing/2014/main" id="{DEC64FEB-8E09-5FB3-262F-71DC7332D194}"/>
              </a:ext>
            </a:extLst>
          </p:cNvPr>
          <p:cNvPicPr>
            <a:picLocks noChangeAspect="1"/>
          </p:cNvPicPr>
          <p:nvPr/>
        </p:nvPicPr>
        <p:blipFill>
          <a:blip r:embed="rId9"/>
          <a:stretch>
            <a:fillRect/>
          </a:stretch>
        </p:blipFill>
        <p:spPr>
          <a:xfrm>
            <a:off x="4660563" y="2596048"/>
            <a:ext cx="7219017" cy="1555227"/>
          </a:xfrm>
          <a:prstGeom prst="rect">
            <a:avLst/>
          </a:prstGeom>
        </p:spPr>
      </p:pic>
      <p:pic>
        <p:nvPicPr>
          <p:cNvPr id="36" name="Picture 35">
            <a:extLst>
              <a:ext uri="{FF2B5EF4-FFF2-40B4-BE49-F238E27FC236}">
                <a16:creationId xmlns:a16="http://schemas.microsoft.com/office/drawing/2014/main" id="{945AF7B1-54CE-684B-33A9-65D265DAFEA0}"/>
              </a:ext>
            </a:extLst>
          </p:cNvPr>
          <p:cNvPicPr>
            <a:picLocks noChangeAspect="1"/>
          </p:cNvPicPr>
          <p:nvPr/>
        </p:nvPicPr>
        <p:blipFill>
          <a:blip r:embed="rId10"/>
          <a:stretch>
            <a:fillRect/>
          </a:stretch>
        </p:blipFill>
        <p:spPr>
          <a:xfrm>
            <a:off x="4660563" y="4194193"/>
            <a:ext cx="7219017" cy="1509144"/>
          </a:xfrm>
          <a:prstGeom prst="rect">
            <a:avLst/>
          </a:prstGeom>
        </p:spPr>
      </p:pic>
      <p:sp>
        <p:nvSpPr>
          <p:cNvPr id="38" name="TextBox 37">
            <a:extLst>
              <a:ext uri="{FF2B5EF4-FFF2-40B4-BE49-F238E27FC236}">
                <a16:creationId xmlns:a16="http://schemas.microsoft.com/office/drawing/2014/main" id="{092C168B-5ACF-E433-0111-3449B631FBFF}"/>
              </a:ext>
            </a:extLst>
          </p:cNvPr>
          <p:cNvSpPr txBox="1"/>
          <p:nvPr/>
        </p:nvSpPr>
        <p:spPr>
          <a:xfrm>
            <a:off x="394091" y="4312920"/>
            <a:ext cx="4017889" cy="1200329"/>
          </a:xfrm>
          <a:prstGeom prst="rect">
            <a:avLst/>
          </a:prstGeom>
          <a:noFill/>
        </p:spPr>
        <p:txBody>
          <a:bodyPr wrap="square" rtlCol="0">
            <a:spAutoFit/>
          </a:bodyPr>
          <a:lstStyle/>
          <a:p>
            <a:r>
              <a:rPr lang="en-US" dirty="0">
                <a:solidFill>
                  <a:schemeClr val="bg1"/>
                </a:solidFill>
                <a:latin typeface="+mj-lt"/>
              </a:rPr>
              <a:t>I explored the data relationship between flight number, launch site, payload and success rate of each orbit type, and the launch success yearly trend.</a:t>
            </a:r>
          </a:p>
        </p:txBody>
      </p:sp>
    </p:spTree>
    <p:extLst>
      <p:ext uri="{BB962C8B-B14F-4D97-AF65-F5344CB8AC3E}">
        <p14:creationId xmlns:p14="http://schemas.microsoft.com/office/powerpoint/2010/main" val="3923760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Rectangle: Rounded Corners 1">
            <a:extLst>
              <a:ext uri="{FF2B5EF4-FFF2-40B4-BE49-F238E27FC236}">
                <a16:creationId xmlns:a16="http://schemas.microsoft.com/office/drawing/2014/main" id="{BC76B172-154E-7DD9-D5B1-04C04679161A}"/>
              </a:ext>
            </a:extLst>
          </p:cNvPr>
          <p:cNvSpPr/>
          <p:nvPr/>
        </p:nvSpPr>
        <p:spPr>
          <a:xfrm>
            <a:off x="611767" y="576197"/>
            <a:ext cx="3799367" cy="5643628"/>
          </a:xfrm>
          <a:prstGeom prst="roundRect">
            <a:avLst>
              <a:gd name="adj" fmla="val 3048"/>
            </a:avLst>
          </a:prstGeom>
          <a:gradFill flip="none" rotWithShape="1">
            <a:gsLst>
              <a:gs pos="100000">
                <a:schemeClr val="bg1">
                  <a:alpha val="0"/>
                  <a:lumMod val="0"/>
                </a:schemeClr>
              </a:gs>
              <a:gs pos="0">
                <a:srgbClr val="0B49CB"/>
              </a:gs>
            </a:gsLst>
            <a:lin ang="5400000" scaled="1"/>
            <a:tileRect/>
          </a:gra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66627" y="1347395"/>
            <a:ext cx="3289648" cy="41632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400" kern="1200" dirty="0">
                <a:solidFill>
                  <a:schemeClr val="bg1"/>
                </a:solidFill>
                <a:latin typeface="Aptos Display" panose="020B0004020202020204" pitchFamily="34" charset="0"/>
                <a:ea typeface="+mj-ea"/>
                <a:cs typeface="+mj-cs"/>
              </a:rPr>
              <a:t>EDA with SQL</a:t>
            </a:r>
          </a:p>
        </p:txBody>
      </p:sp>
      <p:sp>
        <p:nvSpPr>
          <p:cNvPr id="5" name="Rectangle: Rounded Corners 4">
            <a:extLst>
              <a:ext uri="{FF2B5EF4-FFF2-40B4-BE49-F238E27FC236}">
                <a16:creationId xmlns:a16="http://schemas.microsoft.com/office/drawing/2014/main" id="{7EF03F25-78B2-695E-1F06-C343B1CB86D9}"/>
              </a:ext>
            </a:extLst>
          </p:cNvPr>
          <p:cNvSpPr/>
          <p:nvPr/>
        </p:nvSpPr>
        <p:spPr>
          <a:xfrm>
            <a:off x="5728814" y="835411"/>
            <a:ext cx="5145506" cy="5292091"/>
          </a:xfrm>
          <a:prstGeom prst="roundRect">
            <a:avLst>
              <a:gd name="adj" fmla="val 3322"/>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0252C52C-AFF8-8B41-A871-70DD9DB2960D}"/>
              </a:ext>
            </a:extLst>
          </p:cNvPr>
          <p:cNvSpPr/>
          <p:nvPr/>
        </p:nvSpPr>
        <p:spPr>
          <a:xfrm>
            <a:off x="5929563" y="633769"/>
            <a:ext cx="4190378" cy="402265"/>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SQL QUERIES PERFORMED</a:t>
            </a:r>
          </a:p>
        </p:txBody>
      </p:sp>
      <p:sp>
        <p:nvSpPr>
          <p:cNvPr id="7" name="TextBox 6">
            <a:extLst>
              <a:ext uri="{FF2B5EF4-FFF2-40B4-BE49-F238E27FC236}">
                <a16:creationId xmlns:a16="http://schemas.microsoft.com/office/drawing/2014/main" id="{015DB698-9624-3EA4-6BCB-51C06597CCAF}"/>
              </a:ext>
            </a:extLst>
          </p:cNvPr>
          <p:cNvSpPr txBox="1"/>
          <p:nvPr/>
        </p:nvSpPr>
        <p:spPr>
          <a:xfrm>
            <a:off x="5929562" y="1135038"/>
            <a:ext cx="4841358" cy="307777"/>
          </a:xfrm>
          <a:prstGeom prst="rect">
            <a:avLst/>
          </a:prstGeom>
          <a:noFill/>
        </p:spPr>
        <p:txBody>
          <a:bodyPr wrap="square" rtlCol="0">
            <a:spAutoFit/>
          </a:bodyPr>
          <a:lstStyle/>
          <a:p>
            <a:endParaRPr lang="en-US" sz="1400" dirty="0">
              <a:solidFill>
                <a:schemeClr val="bg1"/>
              </a:solidFill>
            </a:endParaRPr>
          </a:p>
        </p:txBody>
      </p:sp>
      <p:sp>
        <p:nvSpPr>
          <p:cNvPr id="10" name="TextBox 9">
            <a:extLst>
              <a:ext uri="{FF2B5EF4-FFF2-40B4-BE49-F238E27FC236}">
                <a16:creationId xmlns:a16="http://schemas.microsoft.com/office/drawing/2014/main" id="{5B7CFA93-F394-66CA-1F53-1A6BE17BCDE1}"/>
              </a:ext>
            </a:extLst>
          </p:cNvPr>
          <p:cNvSpPr txBox="1"/>
          <p:nvPr/>
        </p:nvSpPr>
        <p:spPr>
          <a:xfrm>
            <a:off x="3048000" y="-30783498"/>
            <a:ext cx="8045302" cy="3012941"/>
          </a:xfrm>
          <a:prstGeom prst="rect">
            <a:avLst/>
          </a:prstGeom>
          <a:noFill/>
        </p:spPr>
        <p:txBody>
          <a:bodyPr wrap="square">
            <a:spAutoFit/>
          </a:bodyPr>
          <a:lstStyle/>
          <a:p>
            <a:pPr marL="0" indent="0">
              <a:lnSpc>
                <a:spcPct val="120000"/>
              </a:lnSpc>
              <a:spcBef>
                <a:spcPts val="1400"/>
              </a:spcBef>
              <a:buNone/>
            </a:pPr>
            <a:r>
              <a:rPr lang="en-US" sz="900" dirty="0">
                <a:solidFill>
                  <a:srgbClr val="0B49CB"/>
                </a:solidFill>
                <a:latin typeface="Abadi"/>
              </a:rPr>
              <a:t>Executive Summary</a:t>
            </a:r>
          </a:p>
          <a:p>
            <a:pPr>
              <a:lnSpc>
                <a:spcPct val="120000"/>
              </a:lnSpc>
              <a:spcBef>
                <a:spcPts val="1400"/>
              </a:spcBef>
            </a:pPr>
            <a:r>
              <a:rPr lang="en-US" sz="900" dirty="0">
                <a:solidFill>
                  <a:schemeClr val="accent3">
                    <a:lumMod val="25000"/>
                  </a:schemeClr>
                </a:solidFill>
                <a:latin typeface="Abadi"/>
              </a:rPr>
              <a:t>Data collection methodology:</a:t>
            </a:r>
          </a:p>
          <a:p>
            <a:pPr lvl="1">
              <a:lnSpc>
                <a:spcPct val="120000"/>
              </a:lnSpc>
              <a:spcBef>
                <a:spcPts val="1400"/>
              </a:spcBef>
            </a:pPr>
            <a:r>
              <a:rPr lang="en-US" sz="900" dirty="0">
                <a:solidFill>
                  <a:schemeClr val="bg2">
                    <a:lumMod val="50000"/>
                  </a:schemeClr>
                </a:solidFill>
                <a:latin typeface="Abadi"/>
              </a:rPr>
              <a:t>Describe how data was collected </a:t>
            </a:r>
          </a:p>
          <a:p>
            <a:pPr>
              <a:lnSpc>
                <a:spcPct val="120000"/>
              </a:lnSpc>
              <a:spcBef>
                <a:spcPts val="1400"/>
              </a:spcBef>
            </a:pPr>
            <a:r>
              <a:rPr lang="en-US" sz="900" dirty="0">
                <a:solidFill>
                  <a:schemeClr val="accent3">
                    <a:lumMod val="25000"/>
                  </a:schemeClr>
                </a:solidFill>
                <a:latin typeface="Abadi"/>
              </a:rPr>
              <a:t>Perform data wrangling</a:t>
            </a:r>
          </a:p>
          <a:p>
            <a:pPr lvl="1">
              <a:lnSpc>
                <a:spcPct val="120000"/>
              </a:lnSpc>
              <a:spcBef>
                <a:spcPts val="1400"/>
              </a:spcBef>
            </a:pPr>
            <a:r>
              <a:rPr lang="en-US" sz="900" dirty="0">
                <a:solidFill>
                  <a:schemeClr val="bg2">
                    <a:lumMod val="50000"/>
                  </a:schemeClr>
                </a:solidFill>
                <a:latin typeface="Abadi"/>
              </a:rPr>
              <a:t>Describe how data was processed</a:t>
            </a:r>
          </a:p>
          <a:p>
            <a:pPr>
              <a:lnSpc>
                <a:spcPct val="120000"/>
              </a:lnSpc>
              <a:spcBef>
                <a:spcPts val="1400"/>
              </a:spcBef>
            </a:pPr>
            <a:r>
              <a:rPr lang="en-US" sz="9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900" dirty="0">
                <a:solidFill>
                  <a:schemeClr val="accent3">
                    <a:lumMod val="25000"/>
                  </a:schemeClr>
                </a:solidFill>
                <a:latin typeface="Abadi"/>
              </a:rPr>
              <a:t>Perform interactive visual analytics using Folium and </a:t>
            </a:r>
            <a:r>
              <a:rPr lang="en-US" sz="900" dirty="0" err="1">
                <a:solidFill>
                  <a:schemeClr val="accent3">
                    <a:lumMod val="25000"/>
                  </a:schemeClr>
                </a:solidFill>
                <a:latin typeface="Abadi"/>
              </a:rPr>
              <a:t>Plotly</a:t>
            </a:r>
            <a:r>
              <a:rPr lang="en-US" sz="900" dirty="0">
                <a:solidFill>
                  <a:schemeClr val="accent3">
                    <a:lumMod val="25000"/>
                  </a:schemeClr>
                </a:solidFill>
                <a:latin typeface="Abadi"/>
              </a:rPr>
              <a:t> Dash</a:t>
            </a:r>
          </a:p>
          <a:p>
            <a:pPr>
              <a:lnSpc>
                <a:spcPct val="120000"/>
              </a:lnSpc>
              <a:spcBef>
                <a:spcPts val="1400"/>
              </a:spcBef>
            </a:pPr>
            <a:r>
              <a:rPr lang="en-US" sz="900" dirty="0">
                <a:solidFill>
                  <a:schemeClr val="accent3">
                    <a:lumMod val="25000"/>
                  </a:schemeClr>
                </a:solidFill>
                <a:latin typeface="Abadi"/>
              </a:rPr>
              <a:t>Perform predictive analysis using classification models</a:t>
            </a:r>
          </a:p>
          <a:p>
            <a:pPr lvl="1">
              <a:lnSpc>
                <a:spcPct val="120000"/>
              </a:lnSpc>
              <a:spcBef>
                <a:spcPts val="1400"/>
              </a:spcBef>
            </a:pPr>
            <a:r>
              <a:rPr lang="en-US" sz="900" dirty="0">
                <a:solidFill>
                  <a:schemeClr val="bg2">
                    <a:lumMod val="50000"/>
                  </a:schemeClr>
                </a:solidFill>
                <a:latin typeface="Abadi"/>
              </a:rPr>
              <a:t>How to build, tune, evaluate classification models</a:t>
            </a:r>
          </a:p>
        </p:txBody>
      </p:sp>
      <p:sp>
        <p:nvSpPr>
          <p:cNvPr id="14" name="TextBox 13">
            <a:extLst>
              <a:ext uri="{FF2B5EF4-FFF2-40B4-BE49-F238E27FC236}">
                <a16:creationId xmlns:a16="http://schemas.microsoft.com/office/drawing/2014/main" id="{7CDA61B1-BFC7-A240-D5D2-C003A943A463}"/>
              </a:ext>
            </a:extLst>
          </p:cNvPr>
          <p:cNvSpPr txBox="1"/>
          <p:nvPr/>
        </p:nvSpPr>
        <p:spPr>
          <a:xfrm>
            <a:off x="5827747" y="1086564"/>
            <a:ext cx="4104174" cy="5047536"/>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effectLst/>
                <a:latin typeface="+mj-lt"/>
              </a:rPr>
              <a:t>Display the names of the unique launch sites  in the space mission</a:t>
            </a:r>
          </a:p>
          <a:p>
            <a:pPr marL="285750" indent="-285750">
              <a:buFont typeface="Arial" panose="020B0604020202020204" pitchFamily="34" charset="0"/>
              <a:buChar char="•"/>
            </a:pPr>
            <a:r>
              <a:rPr lang="en-US" sz="1400" dirty="0">
                <a:solidFill>
                  <a:schemeClr val="bg1"/>
                </a:solidFill>
                <a:effectLst/>
                <a:latin typeface="+mj-lt"/>
              </a:rPr>
              <a:t>Display 5 records where launch sites begin with the string 'CCA' </a:t>
            </a:r>
          </a:p>
          <a:p>
            <a:pPr marL="285750" indent="-285750">
              <a:buFont typeface="Arial" panose="020B0604020202020204" pitchFamily="34" charset="0"/>
              <a:buChar char="•"/>
            </a:pPr>
            <a:r>
              <a:rPr lang="en-US" sz="1400" dirty="0">
                <a:solidFill>
                  <a:schemeClr val="bg1"/>
                </a:solidFill>
                <a:effectLst/>
                <a:latin typeface="+mj-lt"/>
              </a:rPr>
              <a:t>Display the total payload mass carried by boosters launched by NASA (CRS)</a:t>
            </a:r>
          </a:p>
          <a:p>
            <a:pPr marL="285750" indent="-285750">
              <a:buFont typeface="Arial" panose="020B0604020202020204" pitchFamily="34" charset="0"/>
              <a:buChar char="•"/>
            </a:pPr>
            <a:r>
              <a:rPr lang="en-US" sz="1400" dirty="0">
                <a:solidFill>
                  <a:schemeClr val="bg1"/>
                </a:solidFill>
                <a:effectLst/>
                <a:latin typeface="+mj-lt"/>
              </a:rPr>
              <a:t>Display average payload mass carried by booster version F9 v1.1</a:t>
            </a:r>
          </a:p>
          <a:p>
            <a:pPr marL="285750" indent="-285750">
              <a:buFont typeface="Arial" panose="020B0604020202020204" pitchFamily="34" charset="0"/>
              <a:buChar char="•"/>
            </a:pPr>
            <a:r>
              <a:rPr lang="en-US" sz="1400" dirty="0">
                <a:solidFill>
                  <a:schemeClr val="bg1"/>
                </a:solidFill>
                <a:effectLst/>
                <a:latin typeface="+mj-lt"/>
              </a:rPr>
              <a:t>List the date when the first successful landing outcome in the ground pad was achieved.</a:t>
            </a:r>
          </a:p>
          <a:p>
            <a:pPr marL="285750" indent="-285750">
              <a:buFont typeface="Arial" panose="020B0604020202020204" pitchFamily="34" charset="0"/>
              <a:buChar char="•"/>
            </a:pPr>
            <a:r>
              <a:rPr lang="en-US" sz="1400" dirty="0">
                <a:solidFill>
                  <a:schemeClr val="bg1"/>
                </a:solidFill>
                <a:effectLst/>
                <a:latin typeface="+mj-lt"/>
              </a:rPr>
              <a:t>List the total number of successful and failed mission outcomes</a:t>
            </a:r>
          </a:p>
          <a:p>
            <a:pPr marL="285750" indent="-285750">
              <a:buFont typeface="Arial" panose="020B0604020202020204" pitchFamily="34" charset="0"/>
              <a:buChar char="•"/>
            </a:pPr>
            <a:r>
              <a:rPr lang="en-US" sz="1400" dirty="0">
                <a:solidFill>
                  <a:schemeClr val="bg1"/>
                </a:solidFill>
                <a:effectLst/>
                <a:latin typeface="+mj-lt"/>
              </a:rPr>
              <a:t>List the names of the </a:t>
            </a:r>
            <a:r>
              <a:rPr lang="en-US" sz="1400" dirty="0" err="1">
                <a:solidFill>
                  <a:schemeClr val="bg1"/>
                </a:solidFill>
                <a:effectLst/>
                <a:latin typeface="+mj-lt"/>
              </a:rPr>
              <a:t>booster_versions</a:t>
            </a:r>
            <a:r>
              <a:rPr lang="en-US" sz="1400" dirty="0">
                <a:solidFill>
                  <a:schemeClr val="bg1"/>
                </a:solidFill>
                <a:effectLst/>
                <a:latin typeface="+mj-lt"/>
              </a:rPr>
              <a:t> which have carried the maximum payload mass. Use a subquery</a:t>
            </a:r>
          </a:p>
          <a:p>
            <a:pPr marL="285750" indent="-285750">
              <a:buFont typeface="Arial" panose="020B0604020202020204" pitchFamily="34" charset="0"/>
              <a:buChar char="•"/>
            </a:pPr>
            <a:r>
              <a:rPr lang="en-US" sz="1400" dirty="0">
                <a:solidFill>
                  <a:schemeClr val="bg1"/>
                </a:solidFill>
                <a:effectLst/>
                <a:latin typeface="+mj-lt"/>
              </a:rPr>
              <a:t>List the records which will display the month names, failure </a:t>
            </a:r>
            <a:r>
              <a:rPr lang="en-US" sz="1400" dirty="0" err="1">
                <a:solidFill>
                  <a:schemeClr val="bg1"/>
                </a:solidFill>
                <a:effectLst/>
                <a:latin typeface="+mj-lt"/>
              </a:rPr>
              <a:t>landing_outcomes</a:t>
            </a:r>
            <a:r>
              <a:rPr lang="en-US" sz="1400" dirty="0">
                <a:solidFill>
                  <a:schemeClr val="bg1"/>
                </a:solidFill>
                <a:effectLst/>
                <a:latin typeface="+mj-lt"/>
              </a:rPr>
              <a:t> in drone ship ,booster versions, </a:t>
            </a:r>
            <a:r>
              <a:rPr lang="en-US" sz="1400" dirty="0" err="1">
                <a:solidFill>
                  <a:schemeClr val="bg1"/>
                </a:solidFill>
                <a:effectLst/>
                <a:latin typeface="+mj-lt"/>
              </a:rPr>
              <a:t>launch_site</a:t>
            </a:r>
            <a:r>
              <a:rPr lang="en-US" sz="1400" dirty="0">
                <a:solidFill>
                  <a:schemeClr val="bg1"/>
                </a:solidFill>
                <a:effectLst/>
                <a:latin typeface="+mj-lt"/>
              </a:rPr>
              <a:t> for the months in year 2015</a:t>
            </a:r>
          </a:p>
          <a:p>
            <a:pPr marL="285750" indent="-285750">
              <a:buFont typeface="Arial" panose="020B0604020202020204" pitchFamily="34" charset="0"/>
              <a:buChar char="•"/>
            </a:pPr>
            <a:r>
              <a:rPr lang="en-US" sz="1400" dirty="0">
                <a:solidFill>
                  <a:schemeClr val="bg1"/>
                </a:solidFill>
                <a:effectLst/>
                <a:latin typeface="+mj-lt"/>
              </a:rPr>
              <a:t>Rank the count of landing outcomes (such as Failure (drone ship) or Success (ground pad)) between the date 2010-06-04 and 2017-03-20, in descending order</a:t>
            </a:r>
          </a:p>
        </p:txBody>
      </p:sp>
      <p:sp>
        <p:nvSpPr>
          <p:cNvPr id="4" name="TextBox 3">
            <a:extLst>
              <a:ext uri="{FF2B5EF4-FFF2-40B4-BE49-F238E27FC236}">
                <a16:creationId xmlns:a16="http://schemas.microsoft.com/office/drawing/2014/main" id="{655EC552-F1D1-E6D4-E90F-B8959D49A98E}"/>
              </a:ext>
            </a:extLst>
          </p:cNvPr>
          <p:cNvSpPr txBox="1"/>
          <p:nvPr/>
        </p:nvSpPr>
        <p:spPr>
          <a:xfrm>
            <a:off x="1082748" y="6417796"/>
            <a:ext cx="9906000" cy="307777"/>
          </a:xfrm>
          <a:prstGeom prst="rect">
            <a:avLst/>
          </a:prstGeom>
          <a:noFill/>
        </p:spPr>
        <p:txBody>
          <a:bodyPr wrap="square" rtlCol="0">
            <a:spAutoFit/>
          </a:bodyPr>
          <a:lstStyle/>
          <a:p>
            <a:r>
              <a:rPr lang="en-US" sz="1400" dirty="0">
                <a:solidFill>
                  <a:schemeClr val="bg1"/>
                </a:solidFill>
              </a:rPr>
              <a:t>Link to the completed notebook </a:t>
            </a:r>
            <a:r>
              <a:rPr lang="en-US" sz="1400" dirty="0">
                <a:solidFill>
                  <a:schemeClr val="bg1"/>
                </a:solidFill>
                <a:hlinkClick r:id="rId3"/>
              </a:rPr>
              <a:t>https://github.com/byvfx/ibm_ds_capstone/blob/main/jupyter-labs-eda-sql-coursera_sqllite.ipynb</a:t>
            </a:r>
            <a:endParaRPr lang="en-US" sz="1400" dirty="0">
              <a:solidFill>
                <a:schemeClr val="bg1"/>
              </a:solidFill>
            </a:endParaRPr>
          </a:p>
        </p:txBody>
      </p:sp>
    </p:spTree>
    <p:extLst>
      <p:ext uri="{BB962C8B-B14F-4D97-AF65-F5344CB8AC3E}">
        <p14:creationId xmlns:p14="http://schemas.microsoft.com/office/powerpoint/2010/main" val="4023985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Rounded Corners 2">
            <a:extLst>
              <a:ext uri="{FF2B5EF4-FFF2-40B4-BE49-F238E27FC236}">
                <a16:creationId xmlns:a16="http://schemas.microsoft.com/office/drawing/2014/main" id="{0252C52C-AFF8-8B41-A871-70DD9DB2960D}"/>
              </a:ext>
            </a:extLst>
          </p:cNvPr>
          <p:cNvSpPr>
            <a:spLocks noGrp="1" noRot="1" noMove="1" noResize="1" noEditPoints="1" noAdjustHandles="1" noChangeArrowheads="1" noChangeShapeType="1"/>
          </p:cNvSpPr>
          <p:nvPr/>
        </p:nvSpPr>
        <p:spPr>
          <a:xfrm>
            <a:off x="368595" y="148856"/>
            <a:ext cx="11334307" cy="944306"/>
          </a:xfrm>
          <a:prstGeom prst="roundRect">
            <a:avLst/>
          </a:prstGeom>
          <a:gradFill flip="none" rotWithShape="1">
            <a:gsLst>
              <a:gs pos="0">
                <a:srgbClr val="0B47C5"/>
              </a:gs>
              <a:gs pos="100000">
                <a:schemeClr val="accent1">
                  <a:tint val="23500"/>
                  <a:satMod val="160000"/>
                  <a:alpha val="0"/>
                  <a:lumMod val="4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latin typeface="Aptos Display" panose="020B0004020202020204" pitchFamily="34" charset="0"/>
              </a:rPr>
              <a:t>Build an Interactive Map with Folium</a:t>
            </a:r>
          </a:p>
        </p:txBody>
      </p:sp>
      <p:sp>
        <p:nvSpPr>
          <p:cNvPr id="10" name="TextBox 9">
            <a:extLst>
              <a:ext uri="{FF2B5EF4-FFF2-40B4-BE49-F238E27FC236}">
                <a16:creationId xmlns:a16="http://schemas.microsoft.com/office/drawing/2014/main" id="{5B7CFA93-F394-66CA-1F53-1A6BE17BCDE1}"/>
              </a:ext>
            </a:extLst>
          </p:cNvPr>
          <p:cNvSpPr txBox="1"/>
          <p:nvPr/>
        </p:nvSpPr>
        <p:spPr>
          <a:xfrm>
            <a:off x="3048000" y="-30783498"/>
            <a:ext cx="8045302" cy="3012941"/>
          </a:xfrm>
          <a:prstGeom prst="rect">
            <a:avLst/>
          </a:prstGeom>
          <a:noFill/>
        </p:spPr>
        <p:txBody>
          <a:bodyPr wrap="square">
            <a:spAutoFit/>
          </a:bodyPr>
          <a:lstStyle/>
          <a:p>
            <a:pPr marL="0" indent="0">
              <a:lnSpc>
                <a:spcPct val="120000"/>
              </a:lnSpc>
              <a:spcBef>
                <a:spcPts val="1400"/>
              </a:spcBef>
              <a:buNone/>
            </a:pPr>
            <a:r>
              <a:rPr lang="en-US" sz="900" dirty="0">
                <a:solidFill>
                  <a:srgbClr val="0B49CB"/>
                </a:solidFill>
                <a:latin typeface="Abadi"/>
              </a:rPr>
              <a:t>Executive Summary</a:t>
            </a:r>
          </a:p>
          <a:p>
            <a:pPr>
              <a:lnSpc>
                <a:spcPct val="120000"/>
              </a:lnSpc>
              <a:spcBef>
                <a:spcPts val="1400"/>
              </a:spcBef>
            </a:pPr>
            <a:r>
              <a:rPr lang="en-US" sz="900" dirty="0">
                <a:solidFill>
                  <a:schemeClr val="accent3">
                    <a:lumMod val="25000"/>
                  </a:schemeClr>
                </a:solidFill>
                <a:latin typeface="Abadi"/>
              </a:rPr>
              <a:t>Data collection methodology:</a:t>
            </a:r>
          </a:p>
          <a:p>
            <a:pPr lvl="1">
              <a:lnSpc>
                <a:spcPct val="120000"/>
              </a:lnSpc>
              <a:spcBef>
                <a:spcPts val="1400"/>
              </a:spcBef>
            </a:pPr>
            <a:r>
              <a:rPr lang="en-US" sz="900" dirty="0">
                <a:solidFill>
                  <a:schemeClr val="bg2">
                    <a:lumMod val="50000"/>
                  </a:schemeClr>
                </a:solidFill>
                <a:latin typeface="Abadi"/>
              </a:rPr>
              <a:t>Describe how data was collected </a:t>
            </a:r>
          </a:p>
          <a:p>
            <a:pPr>
              <a:lnSpc>
                <a:spcPct val="120000"/>
              </a:lnSpc>
              <a:spcBef>
                <a:spcPts val="1400"/>
              </a:spcBef>
            </a:pPr>
            <a:r>
              <a:rPr lang="en-US" sz="900" dirty="0">
                <a:solidFill>
                  <a:schemeClr val="accent3">
                    <a:lumMod val="25000"/>
                  </a:schemeClr>
                </a:solidFill>
                <a:latin typeface="Abadi"/>
              </a:rPr>
              <a:t>Perform data wrangling</a:t>
            </a:r>
          </a:p>
          <a:p>
            <a:pPr lvl="1">
              <a:lnSpc>
                <a:spcPct val="120000"/>
              </a:lnSpc>
              <a:spcBef>
                <a:spcPts val="1400"/>
              </a:spcBef>
            </a:pPr>
            <a:r>
              <a:rPr lang="en-US" sz="900" dirty="0">
                <a:solidFill>
                  <a:schemeClr val="bg2">
                    <a:lumMod val="50000"/>
                  </a:schemeClr>
                </a:solidFill>
                <a:latin typeface="Abadi"/>
              </a:rPr>
              <a:t>Describe how data was processed</a:t>
            </a:r>
          </a:p>
          <a:p>
            <a:pPr>
              <a:lnSpc>
                <a:spcPct val="120000"/>
              </a:lnSpc>
              <a:spcBef>
                <a:spcPts val="1400"/>
              </a:spcBef>
            </a:pPr>
            <a:r>
              <a:rPr lang="en-US" sz="9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900" dirty="0">
                <a:solidFill>
                  <a:schemeClr val="accent3">
                    <a:lumMod val="25000"/>
                  </a:schemeClr>
                </a:solidFill>
                <a:latin typeface="Abadi"/>
              </a:rPr>
              <a:t>Perform interactive visual analytics using Folium and </a:t>
            </a:r>
            <a:r>
              <a:rPr lang="en-US" sz="900" dirty="0" err="1">
                <a:solidFill>
                  <a:schemeClr val="accent3">
                    <a:lumMod val="25000"/>
                  </a:schemeClr>
                </a:solidFill>
                <a:latin typeface="Abadi"/>
              </a:rPr>
              <a:t>Plotly</a:t>
            </a:r>
            <a:r>
              <a:rPr lang="en-US" sz="900" dirty="0">
                <a:solidFill>
                  <a:schemeClr val="accent3">
                    <a:lumMod val="25000"/>
                  </a:schemeClr>
                </a:solidFill>
                <a:latin typeface="Abadi"/>
              </a:rPr>
              <a:t> Dash</a:t>
            </a:r>
          </a:p>
          <a:p>
            <a:pPr>
              <a:lnSpc>
                <a:spcPct val="120000"/>
              </a:lnSpc>
              <a:spcBef>
                <a:spcPts val="1400"/>
              </a:spcBef>
            </a:pPr>
            <a:r>
              <a:rPr lang="en-US" sz="900" dirty="0">
                <a:solidFill>
                  <a:schemeClr val="accent3">
                    <a:lumMod val="25000"/>
                  </a:schemeClr>
                </a:solidFill>
                <a:latin typeface="Abadi"/>
              </a:rPr>
              <a:t>Perform predictive analysis using classification models</a:t>
            </a:r>
          </a:p>
          <a:p>
            <a:pPr lvl="1">
              <a:lnSpc>
                <a:spcPct val="120000"/>
              </a:lnSpc>
              <a:spcBef>
                <a:spcPts val="1400"/>
              </a:spcBef>
            </a:pPr>
            <a:r>
              <a:rPr lang="en-US" sz="900" dirty="0">
                <a:solidFill>
                  <a:schemeClr val="bg2">
                    <a:lumMod val="50000"/>
                  </a:schemeClr>
                </a:solidFill>
                <a:latin typeface="Abadi"/>
              </a:rPr>
              <a:t>How to build, tune, evaluate classification models</a:t>
            </a:r>
          </a:p>
        </p:txBody>
      </p:sp>
      <p:sp>
        <p:nvSpPr>
          <p:cNvPr id="14" name="TextBox 13">
            <a:extLst>
              <a:ext uri="{FF2B5EF4-FFF2-40B4-BE49-F238E27FC236}">
                <a16:creationId xmlns:a16="http://schemas.microsoft.com/office/drawing/2014/main" id="{7CDA61B1-BFC7-A240-D5D2-C003A943A463}"/>
              </a:ext>
            </a:extLst>
          </p:cNvPr>
          <p:cNvSpPr txBox="1"/>
          <p:nvPr/>
        </p:nvSpPr>
        <p:spPr>
          <a:xfrm>
            <a:off x="204176" y="1266517"/>
            <a:ext cx="6015080" cy="3447098"/>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solidFill>
                  <a:schemeClr val="bg1"/>
                </a:solidFill>
                <a:latin typeface="+mj-lt"/>
              </a:rPr>
              <a:t>We marked where rockets launch on a map.</a:t>
            </a:r>
          </a:p>
          <a:p>
            <a:pPr marL="342900" indent="-342900" algn="just">
              <a:buFont typeface="Arial" panose="020B0604020202020204" pitchFamily="34" charset="0"/>
              <a:buChar char="•"/>
            </a:pPr>
            <a:r>
              <a:rPr lang="en-US" sz="2000" dirty="0">
                <a:solidFill>
                  <a:schemeClr val="bg1"/>
                </a:solidFill>
                <a:latin typeface="+mj-lt"/>
              </a:rPr>
              <a:t>We used different symbols on the map to show whether a rocket launch was successful.</a:t>
            </a:r>
          </a:p>
          <a:p>
            <a:pPr marL="342900" indent="-342900" algn="just">
              <a:buFont typeface="Arial" panose="020B0604020202020204" pitchFamily="34" charset="0"/>
              <a:buChar char="•"/>
            </a:pPr>
            <a:r>
              <a:rPr lang="en-US" sz="2000" dirty="0">
                <a:solidFill>
                  <a:schemeClr val="bg1"/>
                </a:solidFill>
                <a:latin typeface="+mj-lt"/>
              </a:rPr>
              <a:t>We gave each launch a label: 0 means it failed, and 1 means it was successful.</a:t>
            </a:r>
          </a:p>
          <a:p>
            <a:pPr marL="342900" indent="-342900" algn="just">
              <a:buFont typeface="Arial" panose="020B0604020202020204" pitchFamily="34" charset="0"/>
              <a:buChar char="•"/>
            </a:pPr>
            <a:r>
              <a:rPr lang="en-US" sz="2000" dirty="0">
                <a:solidFill>
                  <a:schemeClr val="bg1"/>
                </a:solidFill>
                <a:latin typeface="+mj-lt"/>
              </a:rPr>
              <a:t>We grouped launch sites by color to see which ones succeed more often.</a:t>
            </a:r>
          </a:p>
          <a:p>
            <a:pPr marL="342900" indent="-342900" algn="just">
              <a:buFont typeface="Arial" panose="020B0604020202020204" pitchFamily="34" charset="0"/>
              <a:buChar char="•"/>
            </a:pPr>
            <a:r>
              <a:rPr lang="en-US" sz="2000" dirty="0">
                <a:solidFill>
                  <a:schemeClr val="bg1"/>
                </a:solidFill>
                <a:latin typeface="+mj-lt"/>
              </a:rPr>
              <a:t>We looked at launch sites’ proximity to things like train tracks, roads, and the ocean.</a:t>
            </a:r>
          </a:p>
          <a:p>
            <a:pPr marL="342900" indent="-342900" algn="just">
              <a:buFont typeface="Arial" panose="020B0604020202020204" pitchFamily="34" charset="0"/>
              <a:buChar char="•"/>
            </a:pPr>
            <a:r>
              <a:rPr lang="en-US" sz="2000" dirty="0">
                <a:solidFill>
                  <a:schemeClr val="bg1"/>
                </a:solidFill>
                <a:latin typeface="+mj-lt"/>
              </a:rPr>
              <a:t>We checked if the launch sites are far from cities.</a:t>
            </a:r>
          </a:p>
          <a:p>
            <a:pPr algn="just"/>
            <a:endParaRPr lang="en-US" b="0" dirty="0">
              <a:solidFill>
                <a:schemeClr val="bg1"/>
              </a:solidFill>
              <a:effectLst/>
              <a:latin typeface="+mj-lt"/>
            </a:endParaRPr>
          </a:p>
        </p:txBody>
      </p:sp>
      <p:sp>
        <p:nvSpPr>
          <p:cNvPr id="5" name="TextBox 4">
            <a:extLst>
              <a:ext uri="{FF2B5EF4-FFF2-40B4-BE49-F238E27FC236}">
                <a16:creationId xmlns:a16="http://schemas.microsoft.com/office/drawing/2014/main" id="{7810B3A9-FD00-53C3-6493-DF6F11558C4B}"/>
              </a:ext>
            </a:extLst>
          </p:cNvPr>
          <p:cNvSpPr txBox="1"/>
          <p:nvPr/>
        </p:nvSpPr>
        <p:spPr>
          <a:xfrm>
            <a:off x="446565" y="5373942"/>
            <a:ext cx="5316282" cy="954107"/>
          </a:xfrm>
          <a:prstGeom prst="rect">
            <a:avLst/>
          </a:prstGeom>
          <a:noFill/>
        </p:spPr>
        <p:txBody>
          <a:bodyPr wrap="square" rtlCol="0">
            <a:spAutoFit/>
          </a:bodyPr>
          <a:lstStyle/>
          <a:p>
            <a:r>
              <a:rPr lang="en-US" sz="2800" dirty="0">
                <a:solidFill>
                  <a:schemeClr val="bg1"/>
                </a:solidFill>
              </a:rPr>
              <a:t>Link to the completed notebook </a:t>
            </a:r>
            <a:r>
              <a:rPr lang="en-US" sz="1400" dirty="0">
                <a:solidFill>
                  <a:schemeClr val="bg1"/>
                </a:solidFill>
                <a:hlinkClick r:id="rId3"/>
              </a:rPr>
              <a:t>https://github.com/byvfx/ibm_ds_capstone/blob/main/lab_jupyter_launch_site_location.ipynb</a:t>
            </a:r>
            <a:endParaRPr lang="en-US" sz="2800" dirty="0">
              <a:solidFill>
                <a:schemeClr val="bg1"/>
              </a:solidFill>
            </a:endParaRPr>
          </a:p>
        </p:txBody>
      </p:sp>
      <p:pic>
        <p:nvPicPr>
          <p:cNvPr id="8" name="Picture 7">
            <a:extLst>
              <a:ext uri="{FF2B5EF4-FFF2-40B4-BE49-F238E27FC236}">
                <a16:creationId xmlns:a16="http://schemas.microsoft.com/office/drawing/2014/main" id="{B1863B3F-EBF9-93DF-D568-DFA26C8230BE}"/>
              </a:ext>
            </a:extLst>
          </p:cNvPr>
          <p:cNvPicPr>
            <a:picLocks noChangeAspect="1"/>
          </p:cNvPicPr>
          <p:nvPr/>
        </p:nvPicPr>
        <p:blipFill>
          <a:blip r:embed="rId4"/>
          <a:stretch>
            <a:fillRect/>
          </a:stretch>
        </p:blipFill>
        <p:spPr>
          <a:xfrm>
            <a:off x="6832165" y="1190149"/>
            <a:ext cx="2550236" cy="1531662"/>
          </a:xfrm>
          <a:prstGeom prst="rect">
            <a:avLst/>
          </a:prstGeom>
        </p:spPr>
      </p:pic>
      <p:pic>
        <p:nvPicPr>
          <p:cNvPr id="13" name="Picture 12">
            <a:extLst>
              <a:ext uri="{FF2B5EF4-FFF2-40B4-BE49-F238E27FC236}">
                <a16:creationId xmlns:a16="http://schemas.microsoft.com/office/drawing/2014/main" id="{C14AFDA2-3494-B9E8-894C-ABAFB56B7997}"/>
              </a:ext>
            </a:extLst>
          </p:cNvPr>
          <p:cNvPicPr>
            <a:picLocks noChangeAspect="1"/>
          </p:cNvPicPr>
          <p:nvPr/>
        </p:nvPicPr>
        <p:blipFill>
          <a:blip r:embed="rId5"/>
          <a:stretch>
            <a:fillRect/>
          </a:stretch>
        </p:blipFill>
        <p:spPr>
          <a:xfrm>
            <a:off x="9437587" y="1190149"/>
            <a:ext cx="2550237" cy="1520260"/>
          </a:xfrm>
          <a:prstGeom prst="rect">
            <a:avLst/>
          </a:prstGeom>
        </p:spPr>
      </p:pic>
      <p:pic>
        <p:nvPicPr>
          <p:cNvPr id="17" name="Picture 16">
            <a:extLst>
              <a:ext uri="{FF2B5EF4-FFF2-40B4-BE49-F238E27FC236}">
                <a16:creationId xmlns:a16="http://schemas.microsoft.com/office/drawing/2014/main" id="{9C5E2728-7556-51DD-79F8-8A4E48873567}"/>
              </a:ext>
            </a:extLst>
          </p:cNvPr>
          <p:cNvPicPr>
            <a:picLocks noChangeAspect="1"/>
          </p:cNvPicPr>
          <p:nvPr/>
        </p:nvPicPr>
        <p:blipFill>
          <a:blip r:embed="rId6"/>
          <a:stretch>
            <a:fillRect/>
          </a:stretch>
        </p:blipFill>
        <p:spPr>
          <a:xfrm>
            <a:off x="6832165" y="2759021"/>
            <a:ext cx="2550236" cy="1531662"/>
          </a:xfrm>
          <a:prstGeom prst="rect">
            <a:avLst/>
          </a:prstGeom>
        </p:spPr>
      </p:pic>
      <p:pic>
        <p:nvPicPr>
          <p:cNvPr id="20" name="Picture 19">
            <a:extLst>
              <a:ext uri="{FF2B5EF4-FFF2-40B4-BE49-F238E27FC236}">
                <a16:creationId xmlns:a16="http://schemas.microsoft.com/office/drawing/2014/main" id="{9417276E-1F14-9205-03B8-5E53B960E814}"/>
              </a:ext>
            </a:extLst>
          </p:cNvPr>
          <p:cNvPicPr>
            <a:picLocks noChangeAspect="1"/>
          </p:cNvPicPr>
          <p:nvPr/>
        </p:nvPicPr>
        <p:blipFill>
          <a:blip r:embed="rId7"/>
          <a:stretch>
            <a:fillRect/>
          </a:stretch>
        </p:blipFill>
        <p:spPr>
          <a:xfrm>
            <a:off x="9437587" y="2762058"/>
            <a:ext cx="2550237" cy="1525588"/>
          </a:xfrm>
          <a:prstGeom prst="rect">
            <a:avLst/>
          </a:prstGeom>
        </p:spPr>
      </p:pic>
      <p:pic>
        <p:nvPicPr>
          <p:cNvPr id="24" name="Picture 23">
            <a:extLst>
              <a:ext uri="{FF2B5EF4-FFF2-40B4-BE49-F238E27FC236}">
                <a16:creationId xmlns:a16="http://schemas.microsoft.com/office/drawing/2014/main" id="{52480B4B-54E9-370D-C366-301205B64D88}"/>
              </a:ext>
            </a:extLst>
          </p:cNvPr>
          <p:cNvPicPr>
            <a:picLocks noChangeAspect="1"/>
          </p:cNvPicPr>
          <p:nvPr/>
        </p:nvPicPr>
        <p:blipFill>
          <a:blip r:embed="rId8"/>
          <a:stretch>
            <a:fillRect/>
          </a:stretch>
        </p:blipFill>
        <p:spPr>
          <a:xfrm>
            <a:off x="7476076" y="4339295"/>
            <a:ext cx="3871670" cy="2328781"/>
          </a:xfrm>
          <a:prstGeom prst="rect">
            <a:avLst/>
          </a:prstGeom>
        </p:spPr>
      </p:pic>
    </p:spTree>
    <p:extLst>
      <p:ext uri="{BB962C8B-B14F-4D97-AF65-F5344CB8AC3E}">
        <p14:creationId xmlns:p14="http://schemas.microsoft.com/office/powerpoint/2010/main" val="4420630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Rectangle: Rounded Corners 1">
            <a:extLst>
              <a:ext uri="{FF2B5EF4-FFF2-40B4-BE49-F238E27FC236}">
                <a16:creationId xmlns:a16="http://schemas.microsoft.com/office/drawing/2014/main" id="{BC76B172-154E-7DD9-D5B1-04C04679161A}"/>
              </a:ext>
            </a:extLst>
          </p:cNvPr>
          <p:cNvSpPr/>
          <p:nvPr/>
        </p:nvSpPr>
        <p:spPr>
          <a:xfrm>
            <a:off x="611767" y="576197"/>
            <a:ext cx="3799367" cy="5643628"/>
          </a:xfrm>
          <a:prstGeom prst="roundRect">
            <a:avLst>
              <a:gd name="adj" fmla="val 3048"/>
            </a:avLst>
          </a:prstGeom>
          <a:gradFill flip="none" rotWithShape="1">
            <a:gsLst>
              <a:gs pos="100000">
                <a:schemeClr val="bg1">
                  <a:alpha val="0"/>
                  <a:lumMod val="0"/>
                </a:schemeClr>
              </a:gs>
              <a:gs pos="0">
                <a:srgbClr val="0B49CB"/>
              </a:gs>
            </a:gsLst>
            <a:lin ang="5400000" scaled="1"/>
            <a:tileRect/>
          </a:gra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66627" y="1347395"/>
            <a:ext cx="3289648" cy="41632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bg1"/>
                </a:solidFill>
                <a:latin typeface="Aptos Display" panose="020B0004020202020204" pitchFamily="34" charset="0"/>
                <a:ea typeface="+mj-ea"/>
                <a:cs typeface="+mj-cs"/>
              </a:rPr>
              <a:t>Build a </a:t>
            </a:r>
            <a:r>
              <a:rPr lang="en-US" sz="4400" dirty="0">
                <a:solidFill>
                  <a:schemeClr val="bg1"/>
                </a:solidFill>
                <a:latin typeface="Aptos Display" panose="020B0004020202020204" pitchFamily="34" charset="0"/>
                <a:ea typeface="+mj-ea"/>
                <a:cs typeface="+mj-cs"/>
              </a:rPr>
              <a:t>dashboard with </a:t>
            </a:r>
            <a:r>
              <a:rPr lang="en-US" sz="4400" dirty="0" err="1">
                <a:solidFill>
                  <a:schemeClr val="bg1"/>
                </a:solidFill>
                <a:latin typeface="Aptos Display" panose="020B0004020202020204" pitchFamily="34" charset="0"/>
                <a:ea typeface="+mj-ea"/>
                <a:cs typeface="+mj-cs"/>
              </a:rPr>
              <a:t>plotly</a:t>
            </a:r>
            <a:r>
              <a:rPr lang="en-US" sz="4400" dirty="0">
                <a:solidFill>
                  <a:schemeClr val="bg1"/>
                </a:solidFill>
                <a:latin typeface="Aptos Display" panose="020B0004020202020204" pitchFamily="34" charset="0"/>
                <a:ea typeface="+mj-ea"/>
                <a:cs typeface="+mj-cs"/>
              </a:rPr>
              <a:t> dash</a:t>
            </a:r>
            <a:endParaRPr lang="en-US" sz="4400" kern="1200" dirty="0">
              <a:solidFill>
                <a:schemeClr val="bg1"/>
              </a:solidFill>
              <a:latin typeface="Aptos Display" panose="020B0004020202020204" pitchFamily="34" charset="0"/>
              <a:ea typeface="+mj-ea"/>
              <a:cs typeface="+mj-cs"/>
            </a:endParaRPr>
          </a:p>
        </p:txBody>
      </p:sp>
      <p:sp>
        <p:nvSpPr>
          <p:cNvPr id="5" name="Rectangle: Rounded Corners 4">
            <a:extLst>
              <a:ext uri="{FF2B5EF4-FFF2-40B4-BE49-F238E27FC236}">
                <a16:creationId xmlns:a16="http://schemas.microsoft.com/office/drawing/2014/main" id="{7EF03F25-78B2-695E-1F06-C343B1CB86D9}"/>
              </a:ext>
            </a:extLst>
          </p:cNvPr>
          <p:cNvSpPr/>
          <p:nvPr/>
        </p:nvSpPr>
        <p:spPr>
          <a:xfrm>
            <a:off x="5728814" y="835412"/>
            <a:ext cx="5145506" cy="1066612"/>
          </a:xfrm>
          <a:prstGeom prst="roundRect">
            <a:avLst>
              <a:gd name="adj" fmla="val 3322"/>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0252C52C-AFF8-8B41-A871-70DD9DB2960D}"/>
              </a:ext>
            </a:extLst>
          </p:cNvPr>
          <p:cNvSpPr/>
          <p:nvPr/>
        </p:nvSpPr>
        <p:spPr>
          <a:xfrm>
            <a:off x="5929563" y="633769"/>
            <a:ext cx="4190378" cy="402265"/>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PIE CHART</a:t>
            </a:r>
          </a:p>
        </p:txBody>
      </p:sp>
      <p:sp>
        <p:nvSpPr>
          <p:cNvPr id="7" name="TextBox 6">
            <a:extLst>
              <a:ext uri="{FF2B5EF4-FFF2-40B4-BE49-F238E27FC236}">
                <a16:creationId xmlns:a16="http://schemas.microsoft.com/office/drawing/2014/main" id="{015DB698-9624-3EA4-6BCB-51C06597CCAF}"/>
              </a:ext>
            </a:extLst>
          </p:cNvPr>
          <p:cNvSpPr txBox="1"/>
          <p:nvPr/>
        </p:nvSpPr>
        <p:spPr>
          <a:xfrm>
            <a:off x="5929562" y="1135038"/>
            <a:ext cx="4841358" cy="307777"/>
          </a:xfrm>
          <a:prstGeom prst="rect">
            <a:avLst/>
          </a:prstGeom>
          <a:noFill/>
        </p:spPr>
        <p:txBody>
          <a:bodyPr wrap="square" rtlCol="0">
            <a:spAutoFit/>
          </a:bodyPr>
          <a:lstStyle/>
          <a:p>
            <a:endParaRPr lang="en-US" sz="1400" dirty="0">
              <a:solidFill>
                <a:schemeClr val="bg1"/>
              </a:solidFill>
            </a:endParaRPr>
          </a:p>
        </p:txBody>
      </p:sp>
      <p:sp>
        <p:nvSpPr>
          <p:cNvPr id="10" name="TextBox 9">
            <a:extLst>
              <a:ext uri="{FF2B5EF4-FFF2-40B4-BE49-F238E27FC236}">
                <a16:creationId xmlns:a16="http://schemas.microsoft.com/office/drawing/2014/main" id="{5B7CFA93-F394-66CA-1F53-1A6BE17BCDE1}"/>
              </a:ext>
            </a:extLst>
          </p:cNvPr>
          <p:cNvSpPr txBox="1"/>
          <p:nvPr/>
        </p:nvSpPr>
        <p:spPr>
          <a:xfrm>
            <a:off x="3048000" y="-30783498"/>
            <a:ext cx="8045302" cy="3012941"/>
          </a:xfrm>
          <a:prstGeom prst="rect">
            <a:avLst/>
          </a:prstGeom>
          <a:noFill/>
        </p:spPr>
        <p:txBody>
          <a:bodyPr wrap="square">
            <a:spAutoFit/>
          </a:bodyPr>
          <a:lstStyle/>
          <a:p>
            <a:pPr marL="0" indent="0">
              <a:lnSpc>
                <a:spcPct val="120000"/>
              </a:lnSpc>
              <a:spcBef>
                <a:spcPts val="1400"/>
              </a:spcBef>
              <a:buNone/>
            </a:pPr>
            <a:r>
              <a:rPr lang="en-US" sz="900" dirty="0">
                <a:solidFill>
                  <a:srgbClr val="0B49CB"/>
                </a:solidFill>
                <a:latin typeface="Abadi"/>
              </a:rPr>
              <a:t>Executive Summary</a:t>
            </a:r>
          </a:p>
          <a:p>
            <a:pPr>
              <a:lnSpc>
                <a:spcPct val="120000"/>
              </a:lnSpc>
              <a:spcBef>
                <a:spcPts val="1400"/>
              </a:spcBef>
            </a:pPr>
            <a:r>
              <a:rPr lang="en-US" sz="900" dirty="0">
                <a:solidFill>
                  <a:schemeClr val="accent3">
                    <a:lumMod val="25000"/>
                  </a:schemeClr>
                </a:solidFill>
                <a:latin typeface="Abadi"/>
              </a:rPr>
              <a:t>Data collection methodology:</a:t>
            </a:r>
          </a:p>
          <a:p>
            <a:pPr lvl="1">
              <a:lnSpc>
                <a:spcPct val="120000"/>
              </a:lnSpc>
              <a:spcBef>
                <a:spcPts val="1400"/>
              </a:spcBef>
            </a:pPr>
            <a:r>
              <a:rPr lang="en-US" sz="900" dirty="0">
                <a:solidFill>
                  <a:schemeClr val="bg2">
                    <a:lumMod val="50000"/>
                  </a:schemeClr>
                </a:solidFill>
                <a:latin typeface="Abadi"/>
              </a:rPr>
              <a:t>Describe how data was collected </a:t>
            </a:r>
          </a:p>
          <a:p>
            <a:pPr>
              <a:lnSpc>
                <a:spcPct val="120000"/>
              </a:lnSpc>
              <a:spcBef>
                <a:spcPts val="1400"/>
              </a:spcBef>
            </a:pPr>
            <a:r>
              <a:rPr lang="en-US" sz="900" dirty="0">
                <a:solidFill>
                  <a:schemeClr val="accent3">
                    <a:lumMod val="25000"/>
                  </a:schemeClr>
                </a:solidFill>
                <a:latin typeface="Abadi"/>
              </a:rPr>
              <a:t>Perform data wrangling</a:t>
            </a:r>
          </a:p>
          <a:p>
            <a:pPr lvl="1">
              <a:lnSpc>
                <a:spcPct val="120000"/>
              </a:lnSpc>
              <a:spcBef>
                <a:spcPts val="1400"/>
              </a:spcBef>
            </a:pPr>
            <a:r>
              <a:rPr lang="en-US" sz="900" dirty="0">
                <a:solidFill>
                  <a:schemeClr val="bg2">
                    <a:lumMod val="50000"/>
                  </a:schemeClr>
                </a:solidFill>
                <a:latin typeface="Abadi"/>
              </a:rPr>
              <a:t>Describe how data was processed</a:t>
            </a:r>
          </a:p>
          <a:p>
            <a:pPr>
              <a:lnSpc>
                <a:spcPct val="120000"/>
              </a:lnSpc>
              <a:spcBef>
                <a:spcPts val="1400"/>
              </a:spcBef>
            </a:pPr>
            <a:r>
              <a:rPr lang="en-US" sz="9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900" dirty="0">
                <a:solidFill>
                  <a:schemeClr val="accent3">
                    <a:lumMod val="25000"/>
                  </a:schemeClr>
                </a:solidFill>
                <a:latin typeface="Abadi"/>
              </a:rPr>
              <a:t>Perform interactive visual analytics using Folium and </a:t>
            </a:r>
            <a:r>
              <a:rPr lang="en-US" sz="900" dirty="0" err="1">
                <a:solidFill>
                  <a:schemeClr val="accent3">
                    <a:lumMod val="25000"/>
                  </a:schemeClr>
                </a:solidFill>
                <a:latin typeface="Abadi"/>
              </a:rPr>
              <a:t>Plotly</a:t>
            </a:r>
            <a:r>
              <a:rPr lang="en-US" sz="900" dirty="0">
                <a:solidFill>
                  <a:schemeClr val="accent3">
                    <a:lumMod val="25000"/>
                  </a:schemeClr>
                </a:solidFill>
                <a:latin typeface="Abadi"/>
              </a:rPr>
              <a:t> Dash</a:t>
            </a:r>
          </a:p>
          <a:p>
            <a:pPr>
              <a:lnSpc>
                <a:spcPct val="120000"/>
              </a:lnSpc>
              <a:spcBef>
                <a:spcPts val="1400"/>
              </a:spcBef>
            </a:pPr>
            <a:r>
              <a:rPr lang="en-US" sz="900" dirty="0">
                <a:solidFill>
                  <a:schemeClr val="accent3">
                    <a:lumMod val="25000"/>
                  </a:schemeClr>
                </a:solidFill>
                <a:latin typeface="Abadi"/>
              </a:rPr>
              <a:t>Perform predictive analysis using classification models</a:t>
            </a:r>
          </a:p>
          <a:p>
            <a:pPr lvl="1">
              <a:lnSpc>
                <a:spcPct val="120000"/>
              </a:lnSpc>
              <a:spcBef>
                <a:spcPts val="1400"/>
              </a:spcBef>
            </a:pPr>
            <a:r>
              <a:rPr lang="en-US" sz="900" dirty="0">
                <a:solidFill>
                  <a:schemeClr val="bg2">
                    <a:lumMod val="50000"/>
                  </a:schemeClr>
                </a:solidFill>
                <a:latin typeface="Abadi"/>
              </a:rPr>
              <a:t>How to build, tune, evaluate classification models</a:t>
            </a:r>
          </a:p>
        </p:txBody>
      </p:sp>
      <p:sp>
        <p:nvSpPr>
          <p:cNvPr id="14" name="TextBox 13">
            <a:extLst>
              <a:ext uri="{FF2B5EF4-FFF2-40B4-BE49-F238E27FC236}">
                <a16:creationId xmlns:a16="http://schemas.microsoft.com/office/drawing/2014/main" id="{7CDA61B1-BFC7-A240-D5D2-C003A943A463}"/>
              </a:ext>
            </a:extLst>
          </p:cNvPr>
          <p:cNvSpPr txBox="1"/>
          <p:nvPr/>
        </p:nvSpPr>
        <p:spPr>
          <a:xfrm>
            <a:off x="5827747" y="1086564"/>
            <a:ext cx="4104174"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effectLst/>
                <a:latin typeface="+mj-lt"/>
              </a:rPr>
              <a:t>It shows the success rate of all launch sites.</a:t>
            </a:r>
          </a:p>
          <a:p>
            <a:pPr marL="285750" indent="-285750">
              <a:buFont typeface="Arial" panose="020B0604020202020204" pitchFamily="34" charset="0"/>
              <a:buChar char="•"/>
            </a:pPr>
            <a:r>
              <a:rPr lang="en-US" sz="1400" dirty="0">
                <a:solidFill>
                  <a:schemeClr val="bg1"/>
                </a:solidFill>
                <a:latin typeface="+mj-lt"/>
              </a:rPr>
              <a:t>It displays the proportion of success and failures of given launch site.</a:t>
            </a:r>
            <a:endParaRPr lang="en-US" sz="1400" dirty="0">
              <a:solidFill>
                <a:schemeClr val="bg1"/>
              </a:solidFill>
              <a:effectLst/>
              <a:latin typeface="+mj-lt"/>
            </a:endParaRPr>
          </a:p>
        </p:txBody>
      </p:sp>
      <p:sp>
        <p:nvSpPr>
          <p:cNvPr id="4" name="TextBox 3">
            <a:extLst>
              <a:ext uri="{FF2B5EF4-FFF2-40B4-BE49-F238E27FC236}">
                <a16:creationId xmlns:a16="http://schemas.microsoft.com/office/drawing/2014/main" id="{655EC552-F1D1-E6D4-E90F-B8959D49A98E}"/>
              </a:ext>
            </a:extLst>
          </p:cNvPr>
          <p:cNvSpPr txBox="1"/>
          <p:nvPr/>
        </p:nvSpPr>
        <p:spPr>
          <a:xfrm>
            <a:off x="2117651" y="6421600"/>
            <a:ext cx="9906000" cy="307777"/>
          </a:xfrm>
          <a:prstGeom prst="rect">
            <a:avLst/>
          </a:prstGeom>
          <a:noFill/>
        </p:spPr>
        <p:txBody>
          <a:bodyPr wrap="square" rtlCol="0">
            <a:spAutoFit/>
          </a:bodyPr>
          <a:lstStyle/>
          <a:p>
            <a:r>
              <a:rPr lang="en-US" sz="1400" dirty="0">
                <a:solidFill>
                  <a:schemeClr val="bg1"/>
                </a:solidFill>
              </a:rPr>
              <a:t>Link to the completed notebook </a:t>
            </a:r>
            <a:r>
              <a:rPr lang="en-US" sz="1400" dirty="0">
                <a:solidFill>
                  <a:schemeClr val="bg1"/>
                </a:solidFill>
                <a:hlinkClick r:id="rId3"/>
              </a:rPr>
              <a:t>https://github.com/byvfx/ibm_ds_capstone/blob/main/dash_spacex_lab.py</a:t>
            </a:r>
            <a:endParaRPr lang="en-US" sz="1400" dirty="0">
              <a:solidFill>
                <a:schemeClr val="bg1"/>
              </a:solidFill>
            </a:endParaRPr>
          </a:p>
        </p:txBody>
      </p:sp>
      <p:sp>
        <p:nvSpPr>
          <p:cNvPr id="6" name="Rectangle: Rounded Corners 5">
            <a:extLst>
              <a:ext uri="{FF2B5EF4-FFF2-40B4-BE49-F238E27FC236}">
                <a16:creationId xmlns:a16="http://schemas.microsoft.com/office/drawing/2014/main" id="{91CB299B-AC1A-80BD-5C3E-F6EB5F0DA435}"/>
              </a:ext>
            </a:extLst>
          </p:cNvPr>
          <p:cNvSpPr/>
          <p:nvPr/>
        </p:nvSpPr>
        <p:spPr>
          <a:xfrm>
            <a:off x="5728814" y="2374148"/>
            <a:ext cx="5145506" cy="1573011"/>
          </a:xfrm>
          <a:prstGeom prst="roundRect">
            <a:avLst>
              <a:gd name="adj" fmla="val 3322"/>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CC9A0C7F-2408-E64B-CA4E-9996944ECBBB}"/>
              </a:ext>
            </a:extLst>
          </p:cNvPr>
          <p:cNvSpPr/>
          <p:nvPr/>
        </p:nvSpPr>
        <p:spPr>
          <a:xfrm>
            <a:off x="5929563" y="2172506"/>
            <a:ext cx="4190378" cy="402265"/>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SCATTER PLOT</a:t>
            </a:r>
          </a:p>
        </p:txBody>
      </p:sp>
      <p:sp>
        <p:nvSpPr>
          <p:cNvPr id="9" name="TextBox 8">
            <a:extLst>
              <a:ext uri="{FF2B5EF4-FFF2-40B4-BE49-F238E27FC236}">
                <a16:creationId xmlns:a16="http://schemas.microsoft.com/office/drawing/2014/main" id="{FC986550-B06B-D50A-D302-A1EC0FD285DC}"/>
              </a:ext>
            </a:extLst>
          </p:cNvPr>
          <p:cNvSpPr txBox="1"/>
          <p:nvPr/>
        </p:nvSpPr>
        <p:spPr>
          <a:xfrm>
            <a:off x="5929562" y="2673775"/>
            <a:ext cx="4841358" cy="307777"/>
          </a:xfrm>
          <a:prstGeom prst="rect">
            <a:avLst/>
          </a:prstGeom>
          <a:noFill/>
        </p:spPr>
        <p:txBody>
          <a:bodyPr wrap="square" rtlCol="0">
            <a:spAutoFit/>
          </a:bodyPr>
          <a:lstStyle/>
          <a:p>
            <a:endParaRPr lang="en-US" sz="1400" dirty="0">
              <a:solidFill>
                <a:schemeClr val="bg1"/>
              </a:solidFill>
            </a:endParaRPr>
          </a:p>
        </p:txBody>
      </p:sp>
      <p:sp>
        <p:nvSpPr>
          <p:cNvPr id="11" name="TextBox 10">
            <a:extLst>
              <a:ext uri="{FF2B5EF4-FFF2-40B4-BE49-F238E27FC236}">
                <a16:creationId xmlns:a16="http://schemas.microsoft.com/office/drawing/2014/main" id="{E6BA5A25-F6E3-BDF4-6CEB-73CE912A497F}"/>
              </a:ext>
            </a:extLst>
          </p:cNvPr>
          <p:cNvSpPr txBox="1"/>
          <p:nvPr/>
        </p:nvSpPr>
        <p:spPr>
          <a:xfrm>
            <a:off x="5827747" y="2625301"/>
            <a:ext cx="4104174"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effectLst/>
                <a:latin typeface="+mj-lt"/>
              </a:rPr>
              <a:t>It shows the correlation between mission outcome and payload mass for different booster versions for all sites or selected site.</a:t>
            </a:r>
          </a:p>
          <a:p>
            <a:pPr marL="285750" indent="-285750">
              <a:buFont typeface="Arial" panose="020B0604020202020204" pitchFamily="34" charset="0"/>
              <a:buChar char="•"/>
            </a:pPr>
            <a:r>
              <a:rPr lang="en-US" sz="1400" dirty="0">
                <a:solidFill>
                  <a:schemeClr val="bg1"/>
                </a:solidFill>
                <a:latin typeface="+mj-lt"/>
              </a:rPr>
              <a:t>The payload mass can be filter by weight range using the slider control.</a:t>
            </a:r>
          </a:p>
        </p:txBody>
      </p:sp>
    </p:spTree>
    <p:extLst>
      <p:ext uri="{BB962C8B-B14F-4D97-AF65-F5344CB8AC3E}">
        <p14:creationId xmlns:p14="http://schemas.microsoft.com/office/powerpoint/2010/main" val="1488652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Rectangle 28">
            <a:extLst>
              <a:ext uri="{FF2B5EF4-FFF2-40B4-BE49-F238E27FC236}">
                <a16:creationId xmlns:a16="http://schemas.microsoft.com/office/drawing/2014/main" id="{2469F4AD-2D15-58D7-80F8-25E66AABBB50}"/>
              </a:ext>
            </a:extLst>
          </p:cNvPr>
          <p:cNvSpPr/>
          <p:nvPr/>
        </p:nvSpPr>
        <p:spPr>
          <a:xfrm>
            <a:off x="5697278" y="1107565"/>
            <a:ext cx="6494722" cy="5444025"/>
          </a:xfrm>
          <a:prstGeom prst="rect">
            <a:avLst/>
          </a:prstGeom>
          <a:solidFill>
            <a:srgbClr val="2525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0252C52C-AFF8-8B41-A871-70DD9DB2960D}"/>
              </a:ext>
            </a:extLst>
          </p:cNvPr>
          <p:cNvSpPr>
            <a:spLocks noGrp="1" noRot="1" noMove="1" noResize="1" noEditPoints="1" noAdjustHandles="1" noChangeArrowheads="1" noChangeShapeType="1"/>
          </p:cNvSpPr>
          <p:nvPr/>
        </p:nvSpPr>
        <p:spPr>
          <a:xfrm>
            <a:off x="368595" y="148856"/>
            <a:ext cx="11334307" cy="944306"/>
          </a:xfrm>
          <a:prstGeom prst="roundRect">
            <a:avLst/>
          </a:prstGeom>
          <a:gradFill flip="none" rotWithShape="1">
            <a:gsLst>
              <a:gs pos="0">
                <a:srgbClr val="0B47C5"/>
              </a:gs>
              <a:gs pos="100000">
                <a:schemeClr val="accent1">
                  <a:tint val="23500"/>
                  <a:satMod val="160000"/>
                  <a:alpha val="0"/>
                  <a:lumMod val="4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latin typeface="Aptos Display" panose="020B0004020202020204" pitchFamily="34" charset="0"/>
              </a:rPr>
              <a:t>Predictive Analysis (Classification)</a:t>
            </a:r>
          </a:p>
        </p:txBody>
      </p:sp>
      <p:sp>
        <p:nvSpPr>
          <p:cNvPr id="5" name="TextBox 4">
            <a:extLst>
              <a:ext uri="{FF2B5EF4-FFF2-40B4-BE49-F238E27FC236}">
                <a16:creationId xmlns:a16="http://schemas.microsoft.com/office/drawing/2014/main" id="{7810B3A9-FD00-53C3-6493-DF6F11558C4B}"/>
              </a:ext>
            </a:extLst>
          </p:cNvPr>
          <p:cNvSpPr txBox="1"/>
          <p:nvPr/>
        </p:nvSpPr>
        <p:spPr>
          <a:xfrm>
            <a:off x="197796" y="6150114"/>
            <a:ext cx="5316282" cy="646331"/>
          </a:xfrm>
          <a:prstGeom prst="rect">
            <a:avLst/>
          </a:prstGeom>
          <a:noFill/>
        </p:spPr>
        <p:txBody>
          <a:bodyPr wrap="square" rtlCol="0">
            <a:spAutoFit/>
          </a:bodyPr>
          <a:lstStyle/>
          <a:p>
            <a:r>
              <a:rPr lang="en-US" sz="1200" dirty="0">
                <a:solidFill>
                  <a:schemeClr val="bg1"/>
                </a:solidFill>
              </a:rPr>
              <a:t>Link to the completed notebook </a:t>
            </a:r>
            <a:r>
              <a:rPr lang="en-US" sz="1200" dirty="0">
                <a:solidFill>
                  <a:schemeClr val="bg1"/>
                </a:solidFill>
                <a:hlinkClick r:id="rId3"/>
              </a:rPr>
              <a:t>https://github.com/byvfx/ibm_ds_capstone/blob/main/SpaceX_Machine_Learning_Prediction_Part_5.jupyterlite.ipynb</a:t>
            </a:r>
            <a:endParaRPr lang="en-US" sz="1200" dirty="0">
              <a:solidFill>
                <a:schemeClr val="bg1"/>
              </a:solidFill>
            </a:endParaRPr>
          </a:p>
        </p:txBody>
      </p:sp>
      <p:sp>
        <p:nvSpPr>
          <p:cNvPr id="2" name="TextBox 1">
            <a:extLst>
              <a:ext uri="{FF2B5EF4-FFF2-40B4-BE49-F238E27FC236}">
                <a16:creationId xmlns:a16="http://schemas.microsoft.com/office/drawing/2014/main" id="{4676B06A-7EEA-8B20-ACF6-DEBB6E21A3DC}"/>
              </a:ext>
            </a:extLst>
          </p:cNvPr>
          <p:cNvSpPr txBox="1"/>
          <p:nvPr/>
        </p:nvSpPr>
        <p:spPr>
          <a:xfrm>
            <a:off x="601980" y="1505545"/>
            <a:ext cx="4815840" cy="3139321"/>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chemeClr val="bg1"/>
                </a:solidFill>
                <a:latin typeface="+mj-lt"/>
              </a:rPr>
              <a:t>I loaded in the data using </a:t>
            </a:r>
            <a:r>
              <a:rPr lang="en-US" sz="1800" dirty="0" err="1">
                <a:solidFill>
                  <a:schemeClr val="bg1"/>
                </a:solidFill>
                <a:latin typeface="+mj-lt"/>
              </a:rPr>
              <a:t>numpy</a:t>
            </a:r>
            <a:r>
              <a:rPr lang="en-US" sz="1800" dirty="0">
                <a:solidFill>
                  <a:schemeClr val="bg1"/>
                </a:solidFill>
                <a:latin typeface="+mj-lt"/>
              </a:rPr>
              <a:t> and pandas, transformed the data, split out data into training and testing.</a:t>
            </a:r>
          </a:p>
          <a:p>
            <a:pPr marL="285750" indent="-285750">
              <a:buFont typeface="Arial" panose="020B0604020202020204" pitchFamily="34" charset="0"/>
              <a:buChar char="•"/>
            </a:pPr>
            <a:r>
              <a:rPr lang="en-US" dirty="0">
                <a:solidFill>
                  <a:schemeClr val="bg1"/>
                </a:solidFill>
                <a:latin typeface="+mj-lt"/>
              </a:rPr>
              <a:t>I built different machine-learning models and tuned different hyperparameters using </a:t>
            </a:r>
            <a:r>
              <a:rPr lang="en-US" dirty="0" err="1">
                <a:solidFill>
                  <a:schemeClr val="bg1"/>
                </a:solidFill>
                <a:latin typeface="+mj-lt"/>
              </a:rPr>
              <a:t>GridSearch</a:t>
            </a:r>
            <a:r>
              <a:rPr lang="en-US" dirty="0">
                <a:solidFill>
                  <a:schemeClr val="bg1"/>
                </a:solidFill>
                <a:latin typeface="+mj-lt"/>
              </a:rPr>
              <a:t> CV.</a:t>
            </a:r>
          </a:p>
          <a:p>
            <a:pPr marL="285750" indent="-285750">
              <a:buFont typeface="Arial" panose="020B0604020202020204" pitchFamily="34" charset="0"/>
              <a:buChar char="•"/>
            </a:pPr>
            <a:r>
              <a:rPr lang="en-US" sz="1800" dirty="0">
                <a:solidFill>
                  <a:schemeClr val="bg1"/>
                </a:solidFill>
                <a:latin typeface="+mj-lt"/>
              </a:rPr>
              <a:t>I </a:t>
            </a:r>
            <a:r>
              <a:rPr lang="en-US" dirty="0">
                <a:solidFill>
                  <a:schemeClr val="bg1"/>
                </a:solidFill>
                <a:latin typeface="+mj-lt"/>
              </a:rPr>
              <a:t>used accuracy as the metric for our model improved the model using feature engineering and algorithm tuning.</a:t>
            </a:r>
          </a:p>
          <a:p>
            <a:pPr marL="285750" indent="-285750">
              <a:buFont typeface="Arial" panose="020B0604020202020204" pitchFamily="34" charset="0"/>
              <a:buChar char="•"/>
            </a:pPr>
            <a:r>
              <a:rPr lang="en-US" dirty="0">
                <a:solidFill>
                  <a:schemeClr val="bg1"/>
                </a:solidFill>
                <a:latin typeface="+mj-lt"/>
              </a:rPr>
              <a:t>I found the best-performing classification model. Which was the decision tree</a:t>
            </a:r>
          </a:p>
        </p:txBody>
      </p:sp>
      <p:pic>
        <p:nvPicPr>
          <p:cNvPr id="6" name="Picture 5">
            <a:extLst>
              <a:ext uri="{FF2B5EF4-FFF2-40B4-BE49-F238E27FC236}">
                <a16:creationId xmlns:a16="http://schemas.microsoft.com/office/drawing/2014/main" id="{6E7A5E55-B608-D291-F079-8465CE16BB76}"/>
              </a:ext>
            </a:extLst>
          </p:cNvPr>
          <p:cNvPicPr>
            <a:picLocks noChangeAspect="1"/>
          </p:cNvPicPr>
          <p:nvPr/>
        </p:nvPicPr>
        <p:blipFill>
          <a:blip r:embed="rId4"/>
          <a:stretch>
            <a:fillRect/>
          </a:stretch>
        </p:blipFill>
        <p:spPr>
          <a:xfrm>
            <a:off x="5681330" y="1143608"/>
            <a:ext cx="2457793" cy="1914792"/>
          </a:xfrm>
          <a:prstGeom prst="rect">
            <a:avLst/>
          </a:prstGeom>
        </p:spPr>
      </p:pic>
      <p:pic>
        <p:nvPicPr>
          <p:cNvPr id="12" name="Picture 11">
            <a:extLst>
              <a:ext uri="{FF2B5EF4-FFF2-40B4-BE49-F238E27FC236}">
                <a16:creationId xmlns:a16="http://schemas.microsoft.com/office/drawing/2014/main" id="{63ABE471-3FE0-7008-506C-3126C1324A79}"/>
              </a:ext>
            </a:extLst>
          </p:cNvPr>
          <p:cNvPicPr>
            <a:picLocks noChangeAspect="1"/>
          </p:cNvPicPr>
          <p:nvPr/>
        </p:nvPicPr>
        <p:blipFill>
          <a:blip r:embed="rId5"/>
          <a:stretch>
            <a:fillRect/>
          </a:stretch>
        </p:blipFill>
        <p:spPr>
          <a:xfrm>
            <a:off x="5681330" y="3058400"/>
            <a:ext cx="2051971" cy="605875"/>
          </a:xfrm>
          <a:prstGeom prst="rect">
            <a:avLst/>
          </a:prstGeom>
        </p:spPr>
      </p:pic>
      <p:pic>
        <p:nvPicPr>
          <p:cNvPr id="16" name="Picture 15">
            <a:extLst>
              <a:ext uri="{FF2B5EF4-FFF2-40B4-BE49-F238E27FC236}">
                <a16:creationId xmlns:a16="http://schemas.microsoft.com/office/drawing/2014/main" id="{DAEDEFB0-9E16-4066-A995-F54CDC497A4E}"/>
              </a:ext>
            </a:extLst>
          </p:cNvPr>
          <p:cNvPicPr>
            <a:picLocks noChangeAspect="1"/>
          </p:cNvPicPr>
          <p:nvPr/>
        </p:nvPicPr>
        <p:blipFill>
          <a:blip r:embed="rId6"/>
          <a:stretch>
            <a:fillRect/>
          </a:stretch>
        </p:blipFill>
        <p:spPr>
          <a:xfrm>
            <a:off x="5697278" y="3852790"/>
            <a:ext cx="3137973" cy="1897645"/>
          </a:xfrm>
          <a:prstGeom prst="rect">
            <a:avLst/>
          </a:prstGeom>
        </p:spPr>
      </p:pic>
      <p:pic>
        <p:nvPicPr>
          <p:cNvPr id="19" name="Picture 18">
            <a:extLst>
              <a:ext uri="{FF2B5EF4-FFF2-40B4-BE49-F238E27FC236}">
                <a16:creationId xmlns:a16="http://schemas.microsoft.com/office/drawing/2014/main" id="{2A9C036E-2D32-B9C7-C1E6-E8C22ECA481F}"/>
              </a:ext>
            </a:extLst>
          </p:cNvPr>
          <p:cNvPicPr>
            <a:picLocks noChangeAspect="1"/>
          </p:cNvPicPr>
          <p:nvPr/>
        </p:nvPicPr>
        <p:blipFill>
          <a:blip r:embed="rId7"/>
          <a:stretch>
            <a:fillRect/>
          </a:stretch>
        </p:blipFill>
        <p:spPr>
          <a:xfrm>
            <a:off x="5697278" y="5752584"/>
            <a:ext cx="1811908" cy="554432"/>
          </a:xfrm>
          <a:prstGeom prst="rect">
            <a:avLst/>
          </a:prstGeom>
        </p:spPr>
      </p:pic>
      <p:pic>
        <p:nvPicPr>
          <p:cNvPr id="22" name="Picture 21">
            <a:extLst>
              <a:ext uri="{FF2B5EF4-FFF2-40B4-BE49-F238E27FC236}">
                <a16:creationId xmlns:a16="http://schemas.microsoft.com/office/drawing/2014/main" id="{880D0147-0E9D-9F4E-5189-B93F304D4443}"/>
              </a:ext>
            </a:extLst>
          </p:cNvPr>
          <p:cNvPicPr>
            <a:picLocks noChangeAspect="1"/>
          </p:cNvPicPr>
          <p:nvPr/>
        </p:nvPicPr>
        <p:blipFill>
          <a:blip r:embed="rId8"/>
          <a:stretch>
            <a:fillRect/>
          </a:stretch>
        </p:blipFill>
        <p:spPr>
          <a:xfrm>
            <a:off x="8292508" y="1138817"/>
            <a:ext cx="2366340" cy="1143160"/>
          </a:xfrm>
          <a:prstGeom prst="rect">
            <a:avLst/>
          </a:prstGeom>
        </p:spPr>
      </p:pic>
      <p:pic>
        <p:nvPicPr>
          <p:cNvPr id="26" name="Picture 25">
            <a:extLst>
              <a:ext uri="{FF2B5EF4-FFF2-40B4-BE49-F238E27FC236}">
                <a16:creationId xmlns:a16="http://schemas.microsoft.com/office/drawing/2014/main" id="{669527AC-33E0-8637-9A0E-07C65C02865A}"/>
              </a:ext>
            </a:extLst>
          </p:cNvPr>
          <p:cNvPicPr>
            <a:picLocks noChangeAspect="1"/>
          </p:cNvPicPr>
          <p:nvPr/>
        </p:nvPicPr>
        <p:blipFill>
          <a:blip r:embed="rId9"/>
          <a:stretch>
            <a:fillRect/>
          </a:stretch>
        </p:blipFill>
        <p:spPr>
          <a:xfrm>
            <a:off x="8292508" y="2260624"/>
            <a:ext cx="1857634" cy="583012"/>
          </a:xfrm>
          <a:prstGeom prst="rect">
            <a:avLst/>
          </a:prstGeom>
        </p:spPr>
      </p:pic>
      <p:pic>
        <p:nvPicPr>
          <p:cNvPr id="31" name="Picture 30">
            <a:extLst>
              <a:ext uri="{FF2B5EF4-FFF2-40B4-BE49-F238E27FC236}">
                <a16:creationId xmlns:a16="http://schemas.microsoft.com/office/drawing/2014/main" id="{4AC3D0C9-63B0-AEA1-84BD-F7A98A742ACE}"/>
              </a:ext>
            </a:extLst>
          </p:cNvPr>
          <p:cNvPicPr>
            <a:picLocks noChangeAspect="1"/>
          </p:cNvPicPr>
          <p:nvPr/>
        </p:nvPicPr>
        <p:blipFill>
          <a:blip r:embed="rId10"/>
          <a:stretch>
            <a:fillRect/>
          </a:stretch>
        </p:blipFill>
        <p:spPr>
          <a:xfrm>
            <a:off x="8292508" y="4555945"/>
            <a:ext cx="3405366" cy="1832034"/>
          </a:xfrm>
          <a:prstGeom prst="rect">
            <a:avLst/>
          </a:prstGeom>
        </p:spPr>
      </p:pic>
    </p:spTree>
    <p:extLst>
      <p:ext uri="{BB962C8B-B14F-4D97-AF65-F5344CB8AC3E}">
        <p14:creationId xmlns:p14="http://schemas.microsoft.com/office/powerpoint/2010/main" val="102757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Rounded Corners 2">
            <a:extLst>
              <a:ext uri="{FF2B5EF4-FFF2-40B4-BE49-F238E27FC236}">
                <a16:creationId xmlns:a16="http://schemas.microsoft.com/office/drawing/2014/main" id="{0252C52C-AFF8-8B41-A871-70DD9DB2960D}"/>
              </a:ext>
            </a:extLst>
          </p:cNvPr>
          <p:cNvSpPr>
            <a:spLocks noGrp="1" noRot="1" noMove="1" noResize="1" noEditPoints="1" noAdjustHandles="1" noChangeArrowheads="1" noChangeShapeType="1"/>
          </p:cNvSpPr>
          <p:nvPr/>
        </p:nvSpPr>
        <p:spPr>
          <a:xfrm>
            <a:off x="368595" y="148856"/>
            <a:ext cx="11334307" cy="944306"/>
          </a:xfrm>
          <a:prstGeom prst="roundRect">
            <a:avLst/>
          </a:prstGeom>
          <a:gradFill flip="none" rotWithShape="1">
            <a:gsLst>
              <a:gs pos="0">
                <a:srgbClr val="0B47C5"/>
              </a:gs>
              <a:gs pos="100000">
                <a:schemeClr val="accent1">
                  <a:tint val="23500"/>
                  <a:satMod val="160000"/>
                  <a:alpha val="0"/>
                  <a:lumMod val="4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latin typeface="Aptos Display" panose="020B0004020202020204" pitchFamily="34" charset="0"/>
              </a:rPr>
              <a:t>Results</a:t>
            </a:r>
          </a:p>
        </p:txBody>
      </p:sp>
      <p:sp>
        <p:nvSpPr>
          <p:cNvPr id="4" name="TextBox 3">
            <a:extLst>
              <a:ext uri="{FF2B5EF4-FFF2-40B4-BE49-F238E27FC236}">
                <a16:creationId xmlns:a16="http://schemas.microsoft.com/office/drawing/2014/main" id="{8A79DA41-C8E7-7FF7-3AC7-42E3C61A9E24}"/>
              </a:ext>
            </a:extLst>
          </p:cNvPr>
          <p:cNvSpPr txBox="1"/>
          <p:nvPr/>
        </p:nvSpPr>
        <p:spPr>
          <a:xfrm>
            <a:off x="623777" y="1545265"/>
            <a:ext cx="7159256" cy="2698175"/>
          </a:xfrm>
          <a:prstGeom prst="rect">
            <a:avLst/>
          </a:prstGeom>
          <a:noFill/>
        </p:spPr>
        <p:txBody>
          <a:bodyPr wrap="square" rtlCol="0">
            <a:spAutoFit/>
          </a:bodyPr>
          <a:lstStyle/>
          <a:p>
            <a:pPr marL="285750" indent="-285750">
              <a:lnSpc>
                <a:spcPct val="100000"/>
              </a:lnSpc>
              <a:spcBef>
                <a:spcPts val="1400"/>
              </a:spcBef>
              <a:buFont typeface="Arial" panose="020B0604020202020204" pitchFamily="34" charset="0"/>
              <a:buChar char="•"/>
            </a:pPr>
            <a:r>
              <a:rPr lang="en-US" sz="3200" dirty="0">
                <a:solidFill>
                  <a:schemeClr val="bg1"/>
                </a:solidFill>
                <a:latin typeface="+mj-lt"/>
              </a:rPr>
              <a:t>Exploratory data analysis results</a:t>
            </a:r>
          </a:p>
          <a:p>
            <a:pPr marL="285750" indent="-285750">
              <a:lnSpc>
                <a:spcPct val="100000"/>
              </a:lnSpc>
              <a:spcBef>
                <a:spcPts val="1400"/>
              </a:spcBef>
              <a:buFont typeface="Arial" panose="020B0604020202020204" pitchFamily="34" charset="0"/>
              <a:buChar char="•"/>
            </a:pPr>
            <a:r>
              <a:rPr lang="en-US" sz="3200" dirty="0">
                <a:solidFill>
                  <a:schemeClr val="bg1"/>
                </a:solidFill>
                <a:latin typeface="+mj-lt"/>
              </a:rPr>
              <a:t>Interactive analytics demo in screenshots</a:t>
            </a:r>
          </a:p>
          <a:p>
            <a:pPr marL="285750" indent="-285750">
              <a:lnSpc>
                <a:spcPct val="100000"/>
              </a:lnSpc>
              <a:spcBef>
                <a:spcPts val="1400"/>
              </a:spcBef>
              <a:buFont typeface="Arial" panose="020B0604020202020204" pitchFamily="34" charset="0"/>
              <a:buChar char="•"/>
            </a:pPr>
            <a:r>
              <a:rPr lang="en-US" sz="3200" dirty="0">
                <a:solidFill>
                  <a:schemeClr val="bg1"/>
                </a:solidFill>
                <a:latin typeface="+mj-lt"/>
              </a:rPr>
              <a:t>Predictive analysis results</a:t>
            </a:r>
          </a:p>
          <a:p>
            <a:endParaRPr lang="en-US" dirty="0"/>
          </a:p>
        </p:txBody>
      </p:sp>
    </p:spTree>
    <p:extLst>
      <p:ext uri="{BB962C8B-B14F-4D97-AF65-F5344CB8AC3E}">
        <p14:creationId xmlns:p14="http://schemas.microsoft.com/office/powerpoint/2010/main" val="2972961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Rounded Corners 2">
            <a:extLst>
              <a:ext uri="{FF2B5EF4-FFF2-40B4-BE49-F238E27FC236}">
                <a16:creationId xmlns:a16="http://schemas.microsoft.com/office/drawing/2014/main" id="{0252C52C-AFF8-8B41-A871-70DD9DB2960D}"/>
              </a:ext>
            </a:extLst>
          </p:cNvPr>
          <p:cNvSpPr>
            <a:spLocks noGrp="1" noRot="1" noMove="1" noResize="1" noEditPoints="1" noAdjustHandles="1" noChangeArrowheads="1" noChangeShapeType="1"/>
          </p:cNvSpPr>
          <p:nvPr/>
        </p:nvSpPr>
        <p:spPr>
          <a:xfrm>
            <a:off x="368595" y="148856"/>
            <a:ext cx="11334307" cy="944306"/>
          </a:xfrm>
          <a:prstGeom prst="roundRect">
            <a:avLst/>
          </a:prstGeom>
          <a:gradFill flip="none" rotWithShape="1">
            <a:gsLst>
              <a:gs pos="0">
                <a:srgbClr val="0B47C5"/>
              </a:gs>
              <a:gs pos="100000">
                <a:schemeClr val="accent1">
                  <a:tint val="23500"/>
                  <a:satMod val="160000"/>
                  <a:alpha val="0"/>
                  <a:lumMod val="4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latin typeface="Aptos Display" panose="020B0004020202020204" pitchFamily="34" charset="0"/>
              </a:rPr>
              <a:t>Flight Number vs. Launch Site</a:t>
            </a:r>
          </a:p>
        </p:txBody>
      </p:sp>
      <p:pic>
        <p:nvPicPr>
          <p:cNvPr id="2" name="Picture 1">
            <a:extLst>
              <a:ext uri="{FF2B5EF4-FFF2-40B4-BE49-F238E27FC236}">
                <a16:creationId xmlns:a16="http://schemas.microsoft.com/office/drawing/2014/main" id="{B376137F-A932-EE64-B209-8C8C92553B8B}"/>
              </a:ext>
            </a:extLst>
          </p:cNvPr>
          <p:cNvPicPr>
            <a:picLocks noChangeAspect="1"/>
          </p:cNvPicPr>
          <p:nvPr/>
        </p:nvPicPr>
        <p:blipFill>
          <a:blip r:embed="rId3"/>
          <a:stretch>
            <a:fillRect/>
          </a:stretch>
        </p:blipFill>
        <p:spPr>
          <a:xfrm>
            <a:off x="368595" y="1242018"/>
            <a:ext cx="11573821" cy="2493403"/>
          </a:xfrm>
          <a:prstGeom prst="rect">
            <a:avLst/>
          </a:prstGeom>
        </p:spPr>
      </p:pic>
      <p:sp>
        <p:nvSpPr>
          <p:cNvPr id="5" name="TextBox 4">
            <a:extLst>
              <a:ext uri="{FF2B5EF4-FFF2-40B4-BE49-F238E27FC236}">
                <a16:creationId xmlns:a16="http://schemas.microsoft.com/office/drawing/2014/main" id="{5B7E0814-CB2C-F41A-53FE-CE22EBB43824}"/>
              </a:ext>
            </a:extLst>
          </p:cNvPr>
          <p:cNvSpPr txBox="1"/>
          <p:nvPr/>
        </p:nvSpPr>
        <p:spPr>
          <a:xfrm>
            <a:off x="233916" y="4111256"/>
            <a:ext cx="11958084"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latin typeface="+mj-lt"/>
              </a:rPr>
              <a:t>More recent missions have higher success rates at all launch sites</a:t>
            </a:r>
          </a:p>
          <a:p>
            <a:pPr marL="285750" indent="-285750" algn="l">
              <a:buFont typeface="Arial" panose="020B0604020202020204" pitchFamily="34" charset="0"/>
              <a:buChar char="•"/>
            </a:pPr>
            <a:r>
              <a:rPr lang="en-US" sz="2000" b="0" i="0" dirty="0">
                <a:solidFill>
                  <a:schemeClr val="bg1"/>
                </a:solidFill>
                <a:effectLst/>
                <a:latin typeface="+mj-lt"/>
              </a:rPr>
              <a:t>There's an apparent trend where certain launch sites are more commonly used during specific flight number ranges.</a:t>
            </a:r>
          </a:p>
          <a:p>
            <a:pPr marL="285750" indent="-285750" algn="l">
              <a:buFont typeface="Arial" panose="020B0604020202020204" pitchFamily="34" charset="0"/>
              <a:buChar char="•"/>
            </a:pPr>
            <a:r>
              <a:rPr lang="en-US" sz="2000" b="0" i="0" dirty="0">
                <a:solidFill>
                  <a:schemeClr val="bg1"/>
                </a:solidFill>
                <a:effectLst/>
                <a:latin typeface="+mj-lt"/>
              </a:rPr>
              <a:t>There seems to be a transition from more Class 0 flights to more Class 1 flights as the flight numbers increase.</a:t>
            </a:r>
          </a:p>
        </p:txBody>
      </p:sp>
    </p:spTree>
    <p:extLst>
      <p:ext uri="{BB962C8B-B14F-4D97-AF65-F5344CB8AC3E}">
        <p14:creationId xmlns:p14="http://schemas.microsoft.com/office/powerpoint/2010/main" val="2180460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Rounded Corners 2">
            <a:extLst>
              <a:ext uri="{FF2B5EF4-FFF2-40B4-BE49-F238E27FC236}">
                <a16:creationId xmlns:a16="http://schemas.microsoft.com/office/drawing/2014/main" id="{0252C52C-AFF8-8B41-A871-70DD9DB2960D}"/>
              </a:ext>
            </a:extLst>
          </p:cNvPr>
          <p:cNvSpPr>
            <a:spLocks noGrp="1" noRot="1" noMove="1" noResize="1" noEditPoints="1" noAdjustHandles="1" noChangeArrowheads="1" noChangeShapeType="1"/>
          </p:cNvSpPr>
          <p:nvPr/>
        </p:nvSpPr>
        <p:spPr>
          <a:xfrm>
            <a:off x="368595" y="148856"/>
            <a:ext cx="11334307" cy="944306"/>
          </a:xfrm>
          <a:prstGeom prst="roundRect">
            <a:avLst/>
          </a:prstGeom>
          <a:gradFill flip="none" rotWithShape="1">
            <a:gsLst>
              <a:gs pos="0">
                <a:srgbClr val="0B47C5"/>
              </a:gs>
              <a:gs pos="100000">
                <a:schemeClr val="accent1">
                  <a:tint val="23500"/>
                  <a:satMod val="160000"/>
                  <a:alpha val="0"/>
                  <a:lumMod val="4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latin typeface="Aptos Display" panose="020B0004020202020204" pitchFamily="34" charset="0"/>
              </a:rPr>
              <a:t>Payload vs. Launch Site</a:t>
            </a:r>
          </a:p>
        </p:txBody>
      </p:sp>
      <p:sp>
        <p:nvSpPr>
          <p:cNvPr id="5" name="TextBox 4">
            <a:extLst>
              <a:ext uri="{FF2B5EF4-FFF2-40B4-BE49-F238E27FC236}">
                <a16:creationId xmlns:a16="http://schemas.microsoft.com/office/drawing/2014/main" id="{5B7E0814-CB2C-F41A-53FE-CE22EBB43824}"/>
              </a:ext>
            </a:extLst>
          </p:cNvPr>
          <p:cNvSpPr txBox="1"/>
          <p:nvPr/>
        </p:nvSpPr>
        <p:spPr>
          <a:xfrm>
            <a:off x="233916" y="4111256"/>
            <a:ext cx="11334307" cy="1323439"/>
          </a:xfrm>
          <a:prstGeom prst="rect">
            <a:avLst/>
          </a:prstGeom>
          <a:noFill/>
        </p:spPr>
        <p:txBody>
          <a:bodyPr wrap="square" rtlCol="0">
            <a:spAutoFit/>
          </a:bodyPr>
          <a:lstStyle/>
          <a:p>
            <a:pPr marL="342900" indent="-342900" algn="l">
              <a:buFont typeface="Arial" panose="020B0604020202020204" pitchFamily="34" charset="0"/>
              <a:buChar char="•"/>
            </a:pPr>
            <a:r>
              <a:rPr lang="en-US" sz="2000" b="0" i="0" dirty="0">
                <a:solidFill>
                  <a:schemeClr val="bg1"/>
                </a:solidFill>
                <a:effectLst/>
                <a:latin typeface="+mj-lt"/>
              </a:rPr>
              <a:t>There isn't a strong linear correlation between payload mass and launch success or failure for individual launch sites based on the visual inspection.</a:t>
            </a:r>
          </a:p>
          <a:p>
            <a:pPr marL="342900" indent="-342900" algn="l">
              <a:buFont typeface="Arial" panose="020B0604020202020204" pitchFamily="34" charset="0"/>
              <a:buChar char="•"/>
            </a:pPr>
            <a:r>
              <a:rPr lang="en-US" sz="2000" b="0" i="0" dirty="0">
                <a:solidFill>
                  <a:schemeClr val="bg1"/>
                </a:solidFill>
                <a:effectLst/>
                <a:latin typeface="+mj-lt"/>
              </a:rPr>
              <a:t>All launch sites have both successful and unsuccessful launches (Class 0 and Class 1) across various payload masses.</a:t>
            </a:r>
          </a:p>
        </p:txBody>
      </p:sp>
      <p:pic>
        <p:nvPicPr>
          <p:cNvPr id="4" name="Picture 3">
            <a:extLst>
              <a:ext uri="{FF2B5EF4-FFF2-40B4-BE49-F238E27FC236}">
                <a16:creationId xmlns:a16="http://schemas.microsoft.com/office/drawing/2014/main" id="{5AE6C79E-D143-3E40-44F7-7CF84067DDC0}"/>
              </a:ext>
            </a:extLst>
          </p:cNvPr>
          <p:cNvPicPr>
            <a:picLocks noChangeAspect="1"/>
          </p:cNvPicPr>
          <p:nvPr/>
        </p:nvPicPr>
        <p:blipFill>
          <a:blip r:embed="rId3"/>
          <a:stretch>
            <a:fillRect/>
          </a:stretch>
        </p:blipFill>
        <p:spPr>
          <a:xfrm>
            <a:off x="581241" y="1242018"/>
            <a:ext cx="11029517" cy="2182215"/>
          </a:xfrm>
          <a:prstGeom prst="rect">
            <a:avLst/>
          </a:prstGeom>
        </p:spPr>
      </p:pic>
    </p:spTree>
    <p:extLst>
      <p:ext uri="{BB962C8B-B14F-4D97-AF65-F5344CB8AC3E}">
        <p14:creationId xmlns:p14="http://schemas.microsoft.com/office/powerpoint/2010/main" val="9030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Rectangle: Rounded Corners 1">
            <a:extLst>
              <a:ext uri="{FF2B5EF4-FFF2-40B4-BE49-F238E27FC236}">
                <a16:creationId xmlns:a16="http://schemas.microsoft.com/office/drawing/2014/main" id="{BC76B172-154E-7DD9-D5B1-04C04679161A}"/>
              </a:ext>
            </a:extLst>
          </p:cNvPr>
          <p:cNvSpPr/>
          <p:nvPr/>
        </p:nvSpPr>
        <p:spPr>
          <a:xfrm>
            <a:off x="611767" y="576197"/>
            <a:ext cx="3799367" cy="5643628"/>
          </a:xfrm>
          <a:prstGeom prst="roundRect">
            <a:avLst>
              <a:gd name="adj" fmla="val 3048"/>
            </a:avLst>
          </a:prstGeom>
          <a:gradFill flip="none" rotWithShape="1">
            <a:gsLst>
              <a:gs pos="100000">
                <a:schemeClr val="bg1">
                  <a:alpha val="0"/>
                  <a:lumMod val="0"/>
                </a:schemeClr>
              </a:gs>
              <a:gs pos="0">
                <a:srgbClr val="0B49CB"/>
              </a:gs>
            </a:gsLst>
            <a:lin ang="5400000" scaled="1"/>
            <a:tileRect/>
          </a:gra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66627" y="1347395"/>
            <a:ext cx="3289648" cy="41632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000" kern="1200" dirty="0">
                <a:solidFill>
                  <a:schemeClr val="bg1"/>
                </a:solidFill>
                <a:latin typeface="Aptos Display" panose="020B0004020202020204" pitchFamily="34" charset="0"/>
                <a:ea typeface="+mj-ea"/>
                <a:cs typeface="+mj-cs"/>
              </a:rPr>
              <a:t>Outline</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bg1">
                    <a:lumMod val="50000"/>
                  </a:schemeClr>
                </a:solidFill>
                <a:latin typeface="+mn-lt"/>
              </a:rPr>
              <a:pPr>
                <a:spcAft>
                  <a:spcPts val="600"/>
                </a:spcAft>
              </a:pPr>
              <a:t>2</a:t>
            </a:fld>
            <a:endParaRPr lang="en-US" sz="1200">
              <a:solidFill>
                <a:schemeClr val="bg1">
                  <a:lumMod val="50000"/>
                </a:schemeClr>
              </a:solidFill>
              <a:latin typeface="+mn-lt"/>
            </a:endParaRPr>
          </a:p>
        </p:txBody>
      </p:sp>
      <p:graphicFrame>
        <p:nvGraphicFramePr>
          <p:cNvPr id="21" name="Content Placeholder 2">
            <a:extLst>
              <a:ext uri="{FF2B5EF4-FFF2-40B4-BE49-F238E27FC236}">
                <a16:creationId xmlns:a16="http://schemas.microsoft.com/office/drawing/2014/main" id="{E92C73E9-F6FC-119E-B80F-2B91FCC5F83F}"/>
              </a:ext>
            </a:extLst>
          </p:cNvPr>
          <p:cNvGraphicFramePr/>
          <p:nvPr>
            <p:extLst>
              <p:ext uri="{D42A27DB-BD31-4B8C-83A1-F6EECF244321}">
                <p14:modId xmlns:p14="http://schemas.microsoft.com/office/powerpoint/2010/main" val="3933009107"/>
              </p:ext>
            </p:extLst>
          </p:nvPr>
        </p:nvGraphicFramePr>
        <p:xfrm>
          <a:off x="4859338" y="576197"/>
          <a:ext cx="6494462" cy="56436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Rounded Corners 2">
            <a:extLst>
              <a:ext uri="{FF2B5EF4-FFF2-40B4-BE49-F238E27FC236}">
                <a16:creationId xmlns:a16="http://schemas.microsoft.com/office/drawing/2014/main" id="{0252C52C-AFF8-8B41-A871-70DD9DB2960D}"/>
              </a:ext>
            </a:extLst>
          </p:cNvPr>
          <p:cNvSpPr>
            <a:spLocks noGrp="1" noRot="1" noMove="1" noResize="1" noEditPoints="1" noAdjustHandles="1" noChangeArrowheads="1" noChangeShapeType="1"/>
          </p:cNvSpPr>
          <p:nvPr/>
        </p:nvSpPr>
        <p:spPr>
          <a:xfrm>
            <a:off x="368595" y="148856"/>
            <a:ext cx="11334307" cy="944306"/>
          </a:xfrm>
          <a:prstGeom prst="roundRect">
            <a:avLst/>
          </a:prstGeom>
          <a:gradFill flip="none" rotWithShape="1">
            <a:gsLst>
              <a:gs pos="0">
                <a:srgbClr val="0B47C5"/>
              </a:gs>
              <a:gs pos="100000">
                <a:schemeClr val="accent1">
                  <a:tint val="23500"/>
                  <a:satMod val="160000"/>
                  <a:alpha val="0"/>
                  <a:lumMod val="4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latin typeface="Aptos Display" panose="020B0004020202020204" pitchFamily="34" charset="0"/>
              </a:rPr>
              <a:t>Payload vs. Launch Site</a:t>
            </a:r>
          </a:p>
        </p:txBody>
      </p:sp>
      <p:sp>
        <p:nvSpPr>
          <p:cNvPr id="5" name="TextBox 4">
            <a:extLst>
              <a:ext uri="{FF2B5EF4-FFF2-40B4-BE49-F238E27FC236}">
                <a16:creationId xmlns:a16="http://schemas.microsoft.com/office/drawing/2014/main" id="{5B7E0814-CB2C-F41A-53FE-CE22EBB43824}"/>
              </a:ext>
            </a:extLst>
          </p:cNvPr>
          <p:cNvSpPr txBox="1"/>
          <p:nvPr/>
        </p:nvSpPr>
        <p:spPr>
          <a:xfrm>
            <a:off x="233916" y="4498576"/>
            <a:ext cx="11334307" cy="1323439"/>
          </a:xfrm>
          <a:prstGeom prst="rect">
            <a:avLst/>
          </a:prstGeom>
          <a:noFill/>
        </p:spPr>
        <p:txBody>
          <a:bodyPr wrap="square" rtlCol="0">
            <a:spAutoFit/>
          </a:bodyPr>
          <a:lstStyle/>
          <a:p>
            <a:pPr marL="342900" indent="-342900" algn="l">
              <a:buFont typeface="Arial" panose="020B0604020202020204" pitchFamily="34" charset="0"/>
              <a:buChar char="•"/>
            </a:pPr>
            <a:r>
              <a:rPr lang="en-US" sz="2000" b="0" i="0" dirty="0">
                <a:solidFill>
                  <a:schemeClr val="bg1"/>
                </a:solidFill>
                <a:effectLst/>
                <a:latin typeface="+mj-lt"/>
              </a:rPr>
              <a:t>There isn't a strong linear correlation between payload mass and launch success or failure for individual launch sites based on the visual inspection.</a:t>
            </a:r>
          </a:p>
          <a:p>
            <a:pPr marL="342900" indent="-342900" algn="l">
              <a:buFont typeface="Arial" panose="020B0604020202020204" pitchFamily="34" charset="0"/>
              <a:buChar char="•"/>
            </a:pPr>
            <a:r>
              <a:rPr lang="en-US" sz="2000" b="0" i="0" dirty="0">
                <a:solidFill>
                  <a:schemeClr val="bg1"/>
                </a:solidFill>
                <a:effectLst/>
                <a:latin typeface="+mj-lt"/>
              </a:rPr>
              <a:t>All launch sites have both successful and unsuccessful launches (Class 0 and Class 1) across various payload masses.</a:t>
            </a:r>
          </a:p>
        </p:txBody>
      </p:sp>
      <p:pic>
        <p:nvPicPr>
          <p:cNvPr id="4" name="Picture 3">
            <a:extLst>
              <a:ext uri="{FF2B5EF4-FFF2-40B4-BE49-F238E27FC236}">
                <a16:creationId xmlns:a16="http://schemas.microsoft.com/office/drawing/2014/main" id="{5AE6C79E-D143-3E40-44F7-7CF84067DDC0}"/>
              </a:ext>
            </a:extLst>
          </p:cNvPr>
          <p:cNvPicPr>
            <a:picLocks noChangeAspect="1"/>
          </p:cNvPicPr>
          <p:nvPr/>
        </p:nvPicPr>
        <p:blipFill>
          <a:blip r:embed="rId3"/>
          <a:stretch>
            <a:fillRect/>
          </a:stretch>
        </p:blipFill>
        <p:spPr>
          <a:xfrm>
            <a:off x="581241" y="1532641"/>
            <a:ext cx="11029517" cy="2182215"/>
          </a:xfrm>
          <a:prstGeom prst="rect">
            <a:avLst/>
          </a:prstGeom>
        </p:spPr>
      </p:pic>
    </p:spTree>
    <p:extLst>
      <p:ext uri="{BB962C8B-B14F-4D97-AF65-F5344CB8AC3E}">
        <p14:creationId xmlns:p14="http://schemas.microsoft.com/office/powerpoint/2010/main" val="3952975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Rounded Corners 2">
            <a:extLst>
              <a:ext uri="{FF2B5EF4-FFF2-40B4-BE49-F238E27FC236}">
                <a16:creationId xmlns:a16="http://schemas.microsoft.com/office/drawing/2014/main" id="{0252C52C-AFF8-8B41-A871-70DD9DB2960D}"/>
              </a:ext>
            </a:extLst>
          </p:cNvPr>
          <p:cNvSpPr>
            <a:spLocks noGrp="1" noRot="1" noMove="1" noResize="1" noEditPoints="1" noAdjustHandles="1" noChangeArrowheads="1" noChangeShapeType="1"/>
          </p:cNvSpPr>
          <p:nvPr/>
        </p:nvSpPr>
        <p:spPr>
          <a:xfrm>
            <a:off x="368595" y="148856"/>
            <a:ext cx="11334307" cy="944306"/>
          </a:xfrm>
          <a:prstGeom prst="roundRect">
            <a:avLst/>
          </a:prstGeom>
          <a:gradFill flip="none" rotWithShape="1">
            <a:gsLst>
              <a:gs pos="0">
                <a:srgbClr val="0B47C5"/>
              </a:gs>
              <a:gs pos="100000">
                <a:schemeClr val="accent1">
                  <a:tint val="23500"/>
                  <a:satMod val="160000"/>
                  <a:alpha val="0"/>
                  <a:lumMod val="4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latin typeface="Aptos Display" panose="020B0004020202020204" pitchFamily="34" charset="0"/>
              </a:rPr>
              <a:t>Success Rate vs Orbit Type</a:t>
            </a:r>
          </a:p>
        </p:txBody>
      </p:sp>
      <p:sp>
        <p:nvSpPr>
          <p:cNvPr id="5" name="TextBox 4">
            <a:extLst>
              <a:ext uri="{FF2B5EF4-FFF2-40B4-BE49-F238E27FC236}">
                <a16:creationId xmlns:a16="http://schemas.microsoft.com/office/drawing/2014/main" id="{5B7E0814-CB2C-F41A-53FE-CE22EBB43824}"/>
              </a:ext>
            </a:extLst>
          </p:cNvPr>
          <p:cNvSpPr txBox="1"/>
          <p:nvPr/>
        </p:nvSpPr>
        <p:spPr>
          <a:xfrm>
            <a:off x="233914" y="5670698"/>
            <a:ext cx="11334307" cy="707886"/>
          </a:xfrm>
          <a:prstGeom prst="rect">
            <a:avLst/>
          </a:prstGeom>
          <a:noFill/>
        </p:spPr>
        <p:txBody>
          <a:bodyPr wrap="square" rtlCol="0">
            <a:spAutoFit/>
          </a:bodyPr>
          <a:lstStyle/>
          <a:p>
            <a:pPr marL="342900" indent="-342900" algn="l">
              <a:buFont typeface="Arial" panose="020B0604020202020204" pitchFamily="34" charset="0"/>
              <a:buChar char="•"/>
            </a:pPr>
            <a:r>
              <a:rPr lang="en-US" sz="2000" b="0" i="0" dirty="0">
                <a:solidFill>
                  <a:schemeClr val="bg1"/>
                </a:solidFill>
                <a:effectLst/>
                <a:latin typeface="+mj-lt"/>
              </a:rPr>
              <a:t>The chart shows different orbit types have varying levels of launch success rates, with ESI-L1 and GEO achieving almost perfect success, while SSO orbits experience the least success.</a:t>
            </a:r>
          </a:p>
        </p:txBody>
      </p:sp>
      <p:pic>
        <p:nvPicPr>
          <p:cNvPr id="7" name="Picture 6">
            <a:extLst>
              <a:ext uri="{FF2B5EF4-FFF2-40B4-BE49-F238E27FC236}">
                <a16:creationId xmlns:a16="http://schemas.microsoft.com/office/drawing/2014/main" id="{8D19186F-E11D-EF47-97C9-4E1B95ED49B3}"/>
              </a:ext>
            </a:extLst>
          </p:cNvPr>
          <p:cNvPicPr>
            <a:picLocks noChangeAspect="1"/>
          </p:cNvPicPr>
          <p:nvPr/>
        </p:nvPicPr>
        <p:blipFill>
          <a:blip r:embed="rId3"/>
          <a:stretch>
            <a:fillRect/>
          </a:stretch>
        </p:blipFill>
        <p:spPr>
          <a:xfrm>
            <a:off x="2874385" y="1268651"/>
            <a:ext cx="6322725" cy="4320697"/>
          </a:xfrm>
          <a:prstGeom prst="rect">
            <a:avLst/>
          </a:prstGeom>
        </p:spPr>
      </p:pic>
    </p:spTree>
    <p:extLst>
      <p:ext uri="{BB962C8B-B14F-4D97-AF65-F5344CB8AC3E}">
        <p14:creationId xmlns:p14="http://schemas.microsoft.com/office/powerpoint/2010/main" val="1870013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Rounded Corners 2">
            <a:extLst>
              <a:ext uri="{FF2B5EF4-FFF2-40B4-BE49-F238E27FC236}">
                <a16:creationId xmlns:a16="http://schemas.microsoft.com/office/drawing/2014/main" id="{0252C52C-AFF8-8B41-A871-70DD9DB2960D}"/>
              </a:ext>
            </a:extLst>
          </p:cNvPr>
          <p:cNvSpPr>
            <a:spLocks noGrp="1" noRot="1" noMove="1" noResize="1" noEditPoints="1" noAdjustHandles="1" noChangeArrowheads="1" noChangeShapeType="1"/>
          </p:cNvSpPr>
          <p:nvPr/>
        </p:nvSpPr>
        <p:spPr>
          <a:xfrm>
            <a:off x="368595" y="148856"/>
            <a:ext cx="11334307" cy="944306"/>
          </a:xfrm>
          <a:prstGeom prst="roundRect">
            <a:avLst/>
          </a:prstGeom>
          <a:gradFill flip="none" rotWithShape="1">
            <a:gsLst>
              <a:gs pos="0">
                <a:srgbClr val="0B47C5"/>
              </a:gs>
              <a:gs pos="100000">
                <a:schemeClr val="accent1">
                  <a:tint val="23500"/>
                  <a:satMod val="160000"/>
                  <a:alpha val="0"/>
                  <a:lumMod val="4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latin typeface="Aptos Display" panose="020B0004020202020204" pitchFamily="34" charset="0"/>
              </a:rPr>
              <a:t>Flight Number vs. Orbit</a:t>
            </a:r>
          </a:p>
        </p:txBody>
      </p:sp>
      <p:sp>
        <p:nvSpPr>
          <p:cNvPr id="5" name="TextBox 4">
            <a:extLst>
              <a:ext uri="{FF2B5EF4-FFF2-40B4-BE49-F238E27FC236}">
                <a16:creationId xmlns:a16="http://schemas.microsoft.com/office/drawing/2014/main" id="{5B7E0814-CB2C-F41A-53FE-CE22EBB43824}"/>
              </a:ext>
            </a:extLst>
          </p:cNvPr>
          <p:cNvSpPr txBox="1"/>
          <p:nvPr/>
        </p:nvSpPr>
        <p:spPr>
          <a:xfrm>
            <a:off x="233914" y="5615982"/>
            <a:ext cx="11334307" cy="707886"/>
          </a:xfrm>
          <a:prstGeom prst="rect">
            <a:avLst/>
          </a:prstGeom>
          <a:noFill/>
        </p:spPr>
        <p:txBody>
          <a:bodyPr wrap="square" rtlCol="0">
            <a:spAutoFit/>
          </a:bodyPr>
          <a:lstStyle/>
          <a:p>
            <a:pPr marL="342900" indent="-342900" algn="l">
              <a:buFont typeface="Arial" panose="020B0604020202020204" pitchFamily="34" charset="0"/>
              <a:buChar char="•"/>
            </a:pPr>
            <a:r>
              <a:rPr lang="en-US" sz="2000" b="0" i="0" dirty="0">
                <a:solidFill>
                  <a:schemeClr val="bg1"/>
                </a:solidFill>
                <a:effectLst/>
                <a:latin typeface="+mj-lt"/>
              </a:rPr>
              <a:t>Orbit types like LEO and ISS have a higher frequency of launches across a broad range of flight numbers, while others like HEO, SO, and GEO have fewer launches.</a:t>
            </a:r>
          </a:p>
        </p:txBody>
      </p:sp>
      <p:pic>
        <p:nvPicPr>
          <p:cNvPr id="2" name="Picture 1">
            <a:extLst>
              <a:ext uri="{FF2B5EF4-FFF2-40B4-BE49-F238E27FC236}">
                <a16:creationId xmlns:a16="http://schemas.microsoft.com/office/drawing/2014/main" id="{481C3046-9098-E694-8CFD-7EDD19FB0D92}"/>
              </a:ext>
            </a:extLst>
          </p:cNvPr>
          <p:cNvPicPr>
            <a:picLocks noChangeAspect="1"/>
          </p:cNvPicPr>
          <p:nvPr/>
        </p:nvPicPr>
        <p:blipFill>
          <a:blip r:embed="rId3"/>
          <a:stretch>
            <a:fillRect/>
          </a:stretch>
        </p:blipFill>
        <p:spPr>
          <a:xfrm>
            <a:off x="3201062" y="1242018"/>
            <a:ext cx="5789875" cy="4308177"/>
          </a:xfrm>
          <a:prstGeom prst="rect">
            <a:avLst/>
          </a:prstGeom>
        </p:spPr>
      </p:pic>
    </p:spTree>
    <p:extLst>
      <p:ext uri="{BB962C8B-B14F-4D97-AF65-F5344CB8AC3E}">
        <p14:creationId xmlns:p14="http://schemas.microsoft.com/office/powerpoint/2010/main" val="16328603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Rounded Corners 2">
            <a:extLst>
              <a:ext uri="{FF2B5EF4-FFF2-40B4-BE49-F238E27FC236}">
                <a16:creationId xmlns:a16="http://schemas.microsoft.com/office/drawing/2014/main" id="{0252C52C-AFF8-8B41-A871-70DD9DB2960D}"/>
              </a:ext>
            </a:extLst>
          </p:cNvPr>
          <p:cNvSpPr>
            <a:spLocks noGrp="1" noRot="1" noMove="1" noResize="1" noEditPoints="1" noAdjustHandles="1" noChangeArrowheads="1" noChangeShapeType="1"/>
          </p:cNvSpPr>
          <p:nvPr/>
        </p:nvSpPr>
        <p:spPr>
          <a:xfrm>
            <a:off x="368595" y="148856"/>
            <a:ext cx="11334307" cy="944306"/>
          </a:xfrm>
          <a:prstGeom prst="roundRect">
            <a:avLst/>
          </a:prstGeom>
          <a:gradFill flip="none" rotWithShape="1">
            <a:gsLst>
              <a:gs pos="0">
                <a:srgbClr val="0B47C5"/>
              </a:gs>
              <a:gs pos="100000">
                <a:schemeClr val="accent1">
                  <a:tint val="23500"/>
                  <a:satMod val="160000"/>
                  <a:alpha val="0"/>
                  <a:lumMod val="4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latin typeface="Aptos Display" panose="020B0004020202020204" pitchFamily="34" charset="0"/>
              </a:rPr>
              <a:t>Payload vs. Orbit Type</a:t>
            </a:r>
          </a:p>
        </p:txBody>
      </p:sp>
      <p:sp>
        <p:nvSpPr>
          <p:cNvPr id="5" name="TextBox 4">
            <a:extLst>
              <a:ext uri="{FF2B5EF4-FFF2-40B4-BE49-F238E27FC236}">
                <a16:creationId xmlns:a16="http://schemas.microsoft.com/office/drawing/2014/main" id="{5B7E0814-CB2C-F41A-53FE-CE22EBB43824}"/>
              </a:ext>
            </a:extLst>
          </p:cNvPr>
          <p:cNvSpPr txBox="1"/>
          <p:nvPr/>
        </p:nvSpPr>
        <p:spPr>
          <a:xfrm>
            <a:off x="368594" y="5179068"/>
            <a:ext cx="11334307" cy="1015663"/>
          </a:xfrm>
          <a:prstGeom prst="rect">
            <a:avLst/>
          </a:prstGeom>
          <a:noFill/>
        </p:spPr>
        <p:txBody>
          <a:bodyPr wrap="square" rtlCol="0">
            <a:spAutoFit/>
          </a:bodyPr>
          <a:lstStyle/>
          <a:p>
            <a:pPr marL="342900" indent="-342900" algn="l">
              <a:buFont typeface="Arial" panose="020B0604020202020204" pitchFamily="34" charset="0"/>
              <a:buChar char="•"/>
            </a:pPr>
            <a:r>
              <a:rPr lang="en-US" sz="2000" b="0" i="0" dirty="0">
                <a:solidFill>
                  <a:schemeClr val="bg1"/>
                </a:solidFill>
                <a:effectLst/>
                <a:latin typeface="+mj-lt"/>
              </a:rPr>
              <a:t>Some orbit types, like LEO and ISS, mainly deal with lighter payloads, while others, like MEO, handle heavier ones. Both success and failure outcomes are present across the different payload ranges for various orbits.</a:t>
            </a:r>
          </a:p>
        </p:txBody>
      </p:sp>
      <p:pic>
        <p:nvPicPr>
          <p:cNvPr id="4" name="Picture 3">
            <a:extLst>
              <a:ext uri="{FF2B5EF4-FFF2-40B4-BE49-F238E27FC236}">
                <a16:creationId xmlns:a16="http://schemas.microsoft.com/office/drawing/2014/main" id="{F2D821E4-71AD-144C-D0CD-2C3A15090238}"/>
              </a:ext>
            </a:extLst>
          </p:cNvPr>
          <p:cNvPicPr>
            <a:picLocks noChangeAspect="1"/>
          </p:cNvPicPr>
          <p:nvPr/>
        </p:nvPicPr>
        <p:blipFill>
          <a:blip r:embed="rId3"/>
          <a:stretch>
            <a:fillRect/>
          </a:stretch>
        </p:blipFill>
        <p:spPr>
          <a:xfrm>
            <a:off x="3544928" y="1242018"/>
            <a:ext cx="5102143" cy="3797544"/>
          </a:xfrm>
          <a:prstGeom prst="rect">
            <a:avLst/>
          </a:prstGeom>
        </p:spPr>
      </p:pic>
    </p:spTree>
    <p:extLst>
      <p:ext uri="{BB962C8B-B14F-4D97-AF65-F5344CB8AC3E}">
        <p14:creationId xmlns:p14="http://schemas.microsoft.com/office/powerpoint/2010/main" val="12287624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Rounded Corners 2">
            <a:extLst>
              <a:ext uri="{FF2B5EF4-FFF2-40B4-BE49-F238E27FC236}">
                <a16:creationId xmlns:a16="http://schemas.microsoft.com/office/drawing/2014/main" id="{0252C52C-AFF8-8B41-A871-70DD9DB2960D}"/>
              </a:ext>
            </a:extLst>
          </p:cNvPr>
          <p:cNvSpPr>
            <a:spLocks noGrp="1" noRot="1" noMove="1" noResize="1" noEditPoints="1" noAdjustHandles="1" noChangeArrowheads="1" noChangeShapeType="1"/>
          </p:cNvSpPr>
          <p:nvPr/>
        </p:nvSpPr>
        <p:spPr>
          <a:xfrm>
            <a:off x="368595" y="148856"/>
            <a:ext cx="11334307" cy="944306"/>
          </a:xfrm>
          <a:prstGeom prst="roundRect">
            <a:avLst/>
          </a:prstGeom>
          <a:gradFill flip="none" rotWithShape="1">
            <a:gsLst>
              <a:gs pos="0">
                <a:srgbClr val="0B47C5"/>
              </a:gs>
              <a:gs pos="100000">
                <a:schemeClr val="accent1">
                  <a:tint val="23500"/>
                  <a:satMod val="160000"/>
                  <a:alpha val="0"/>
                  <a:lumMod val="4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latin typeface="Aptos Display" panose="020B0004020202020204" pitchFamily="34" charset="0"/>
              </a:rPr>
              <a:t>Launch Success Yearly Trend</a:t>
            </a:r>
          </a:p>
        </p:txBody>
      </p:sp>
      <p:sp>
        <p:nvSpPr>
          <p:cNvPr id="5" name="TextBox 4">
            <a:extLst>
              <a:ext uri="{FF2B5EF4-FFF2-40B4-BE49-F238E27FC236}">
                <a16:creationId xmlns:a16="http://schemas.microsoft.com/office/drawing/2014/main" id="{5B7E0814-CB2C-F41A-53FE-CE22EBB43824}"/>
              </a:ext>
            </a:extLst>
          </p:cNvPr>
          <p:cNvSpPr txBox="1"/>
          <p:nvPr/>
        </p:nvSpPr>
        <p:spPr>
          <a:xfrm>
            <a:off x="368594" y="5179068"/>
            <a:ext cx="11334307" cy="400110"/>
          </a:xfrm>
          <a:prstGeom prst="rect">
            <a:avLst/>
          </a:prstGeom>
          <a:noFill/>
        </p:spPr>
        <p:txBody>
          <a:bodyPr wrap="square" rtlCol="0">
            <a:spAutoFit/>
          </a:bodyPr>
          <a:lstStyle/>
          <a:p>
            <a:pPr marL="342900" indent="-342900" algn="l">
              <a:buFont typeface="Arial" panose="020B0604020202020204" pitchFamily="34" charset="0"/>
              <a:buChar char="•"/>
            </a:pPr>
            <a:r>
              <a:rPr lang="en-US" sz="2000" dirty="0">
                <a:solidFill>
                  <a:schemeClr val="bg1"/>
                </a:solidFill>
                <a:latin typeface="+mj-lt"/>
              </a:rPr>
              <a:t>Over the years we can see that the success rate has steadily climbed</a:t>
            </a:r>
            <a:endParaRPr lang="en-US" sz="2000" b="0" i="0" dirty="0">
              <a:solidFill>
                <a:schemeClr val="bg1"/>
              </a:solidFill>
              <a:effectLst/>
              <a:latin typeface="+mj-lt"/>
            </a:endParaRPr>
          </a:p>
        </p:txBody>
      </p:sp>
      <p:pic>
        <p:nvPicPr>
          <p:cNvPr id="6" name="Picture 5">
            <a:extLst>
              <a:ext uri="{FF2B5EF4-FFF2-40B4-BE49-F238E27FC236}">
                <a16:creationId xmlns:a16="http://schemas.microsoft.com/office/drawing/2014/main" id="{BBA1AA13-6972-6465-FC24-97AC02511730}"/>
              </a:ext>
            </a:extLst>
          </p:cNvPr>
          <p:cNvPicPr>
            <a:picLocks noChangeAspect="1"/>
          </p:cNvPicPr>
          <p:nvPr/>
        </p:nvPicPr>
        <p:blipFill>
          <a:blip r:embed="rId3"/>
          <a:stretch>
            <a:fillRect/>
          </a:stretch>
        </p:blipFill>
        <p:spPr>
          <a:xfrm>
            <a:off x="3123054" y="1242018"/>
            <a:ext cx="5654796" cy="3865382"/>
          </a:xfrm>
          <a:prstGeom prst="rect">
            <a:avLst/>
          </a:prstGeom>
        </p:spPr>
      </p:pic>
    </p:spTree>
    <p:extLst>
      <p:ext uri="{BB962C8B-B14F-4D97-AF65-F5344CB8AC3E}">
        <p14:creationId xmlns:p14="http://schemas.microsoft.com/office/powerpoint/2010/main" val="2476099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Rounded Corners 2">
            <a:extLst>
              <a:ext uri="{FF2B5EF4-FFF2-40B4-BE49-F238E27FC236}">
                <a16:creationId xmlns:a16="http://schemas.microsoft.com/office/drawing/2014/main" id="{0252C52C-AFF8-8B41-A871-70DD9DB2960D}"/>
              </a:ext>
            </a:extLst>
          </p:cNvPr>
          <p:cNvSpPr>
            <a:spLocks noGrp="1" noRot="1" noMove="1" noResize="1" noEditPoints="1" noAdjustHandles="1" noChangeArrowheads="1" noChangeShapeType="1"/>
          </p:cNvSpPr>
          <p:nvPr/>
        </p:nvSpPr>
        <p:spPr>
          <a:xfrm>
            <a:off x="368595" y="148856"/>
            <a:ext cx="11334307" cy="944306"/>
          </a:xfrm>
          <a:prstGeom prst="roundRect">
            <a:avLst/>
          </a:prstGeom>
          <a:gradFill flip="none" rotWithShape="1">
            <a:gsLst>
              <a:gs pos="0">
                <a:srgbClr val="0B47C5"/>
              </a:gs>
              <a:gs pos="100000">
                <a:schemeClr val="accent1">
                  <a:tint val="23500"/>
                  <a:satMod val="160000"/>
                  <a:alpha val="0"/>
                  <a:lumMod val="4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latin typeface="Aptos Display" panose="020B0004020202020204" pitchFamily="34" charset="0"/>
              </a:rPr>
              <a:t>All Launch Site Names</a:t>
            </a:r>
          </a:p>
        </p:txBody>
      </p:sp>
      <p:sp>
        <p:nvSpPr>
          <p:cNvPr id="2" name="TextBox 1">
            <a:extLst>
              <a:ext uri="{FF2B5EF4-FFF2-40B4-BE49-F238E27FC236}">
                <a16:creationId xmlns:a16="http://schemas.microsoft.com/office/drawing/2014/main" id="{7F970BFE-9076-8EB9-A5F6-8C986FD3AD08}"/>
              </a:ext>
            </a:extLst>
          </p:cNvPr>
          <p:cNvSpPr txBox="1"/>
          <p:nvPr/>
        </p:nvSpPr>
        <p:spPr>
          <a:xfrm>
            <a:off x="368595" y="1453117"/>
            <a:ext cx="5756704" cy="1077218"/>
          </a:xfrm>
          <a:prstGeom prst="rect">
            <a:avLst/>
          </a:prstGeom>
          <a:noFill/>
        </p:spPr>
        <p:txBody>
          <a:bodyPr wrap="none" rtlCol="0">
            <a:spAutoFit/>
          </a:bodyPr>
          <a:lstStyle/>
          <a:p>
            <a:r>
              <a:rPr lang="en-US" sz="2800" dirty="0">
                <a:solidFill>
                  <a:schemeClr val="bg1"/>
                </a:solidFill>
              </a:rPr>
              <a:t>SQL Query</a:t>
            </a:r>
          </a:p>
          <a:p>
            <a:r>
              <a:rPr lang="en-US" b="0" dirty="0">
                <a:solidFill>
                  <a:srgbClr val="CE9178"/>
                </a:solidFill>
                <a:effectLst/>
                <a:latin typeface="Consolas" panose="020B0609020204030204" pitchFamily="49" charset="0"/>
              </a:rPr>
              <a:t>"SELECT DISTINCT </a:t>
            </a:r>
            <a:r>
              <a:rPr lang="en-US" b="0" dirty="0" err="1">
                <a:solidFill>
                  <a:srgbClr val="CE9178"/>
                </a:solidFill>
                <a:effectLst/>
                <a:latin typeface="Consolas" panose="020B0609020204030204" pitchFamily="49" charset="0"/>
              </a:rPr>
              <a:t>Launch_Site</a:t>
            </a:r>
            <a:r>
              <a:rPr lang="en-US" b="0" dirty="0">
                <a:solidFill>
                  <a:srgbClr val="CE9178"/>
                </a:solidFill>
                <a:effectLst/>
                <a:latin typeface="Consolas" panose="020B0609020204030204" pitchFamily="49" charset="0"/>
              </a:rPr>
              <a:t> FROM SPACEXTBL;</a:t>
            </a:r>
            <a:endParaRPr lang="en-US" b="0" dirty="0">
              <a:solidFill>
                <a:srgbClr val="D4D4D4"/>
              </a:solidFill>
              <a:effectLst/>
              <a:latin typeface="Consolas" panose="020B0609020204030204" pitchFamily="49" charset="0"/>
            </a:endParaRPr>
          </a:p>
          <a:p>
            <a:endParaRPr lang="en-US" dirty="0">
              <a:solidFill>
                <a:schemeClr val="bg1"/>
              </a:solidFill>
            </a:endParaRPr>
          </a:p>
        </p:txBody>
      </p:sp>
      <p:sp>
        <p:nvSpPr>
          <p:cNvPr id="4" name="TextBox 3">
            <a:extLst>
              <a:ext uri="{FF2B5EF4-FFF2-40B4-BE49-F238E27FC236}">
                <a16:creationId xmlns:a16="http://schemas.microsoft.com/office/drawing/2014/main" id="{0321C3FB-3796-63AD-1454-3D5CAEA06318}"/>
              </a:ext>
            </a:extLst>
          </p:cNvPr>
          <p:cNvSpPr txBox="1"/>
          <p:nvPr/>
        </p:nvSpPr>
        <p:spPr>
          <a:xfrm>
            <a:off x="8187071" y="1453117"/>
            <a:ext cx="2063642" cy="523220"/>
          </a:xfrm>
          <a:prstGeom prst="rect">
            <a:avLst/>
          </a:prstGeom>
          <a:noFill/>
        </p:spPr>
        <p:txBody>
          <a:bodyPr wrap="none" rtlCol="0">
            <a:spAutoFit/>
          </a:bodyPr>
          <a:lstStyle/>
          <a:p>
            <a:r>
              <a:rPr lang="en-US" sz="2800" dirty="0">
                <a:solidFill>
                  <a:schemeClr val="bg1"/>
                </a:solidFill>
              </a:rPr>
              <a:t>Query Result</a:t>
            </a:r>
          </a:p>
        </p:txBody>
      </p:sp>
      <p:sp>
        <p:nvSpPr>
          <p:cNvPr id="7" name="TextBox 6">
            <a:extLst>
              <a:ext uri="{FF2B5EF4-FFF2-40B4-BE49-F238E27FC236}">
                <a16:creationId xmlns:a16="http://schemas.microsoft.com/office/drawing/2014/main" id="{937395C1-EDA6-7CFF-6796-6392D6392307}"/>
              </a:ext>
            </a:extLst>
          </p:cNvPr>
          <p:cNvSpPr txBox="1"/>
          <p:nvPr/>
        </p:nvSpPr>
        <p:spPr>
          <a:xfrm>
            <a:off x="1403498" y="5252484"/>
            <a:ext cx="10144187" cy="1200329"/>
          </a:xfrm>
          <a:prstGeom prst="rect">
            <a:avLst/>
          </a:prstGeom>
          <a:noFill/>
        </p:spPr>
        <p:txBody>
          <a:bodyPr wrap="none" rtlCol="0">
            <a:spAutoFit/>
          </a:bodyPr>
          <a:lstStyle/>
          <a:p>
            <a:r>
              <a:rPr lang="en-US" sz="2400" dirty="0">
                <a:solidFill>
                  <a:schemeClr val="bg1"/>
                </a:solidFill>
              </a:rPr>
              <a:t>Explanation </a:t>
            </a:r>
          </a:p>
          <a:p>
            <a:pPr marL="342900" indent="-342900">
              <a:buFont typeface="Arial" panose="020B0604020202020204" pitchFamily="34" charset="0"/>
              <a:buChar char="•"/>
            </a:pPr>
            <a:r>
              <a:rPr lang="en-US" sz="2400" dirty="0">
                <a:solidFill>
                  <a:schemeClr val="bg1"/>
                </a:solidFill>
              </a:rPr>
              <a:t>We are looking for names with unique launch site names in the </a:t>
            </a:r>
            <a:r>
              <a:rPr lang="en-US" sz="2400" dirty="0" err="1">
                <a:solidFill>
                  <a:schemeClr val="bg1"/>
                </a:solidFill>
              </a:rPr>
              <a:t>Spacex</a:t>
            </a:r>
            <a:r>
              <a:rPr lang="en-US" sz="2400" dirty="0">
                <a:solidFill>
                  <a:schemeClr val="bg1"/>
                </a:solidFill>
              </a:rPr>
              <a:t> table</a:t>
            </a:r>
          </a:p>
          <a:p>
            <a:pPr marL="342900" indent="-342900">
              <a:buFont typeface="Arial" panose="020B0604020202020204" pitchFamily="34" charset="0"/>
              <a:buChar char="•"/>
            </a:pPr>
            <a:r>
              <a:rPr lang="en-US" sz="2400" dirty="0">
                <a:solidFill>
                  <a:schemeClr val="bg1"/>
                </a:solidFill>
              </a:rPr>
              <a:t>Using  select distinct statement to retrieve the unique launch site names</a:t>
            </a:r>
          </a:p>
        </p:txBody>
      </p:sp>
      <p:pic>
        <p:nvPicPr>
          <p:cNvPr id="9" name="Picture 8">
            <a:extLst>
              <a:ext uri="{FF2B5EF4-FFF2-40B4-BE49-F238E27FC236}">
                <a16:creationId xmlns:a16="http://schemas.microsoft.com/office/drawing/2014/main" id="{46A90D62-F3AC-FA2E-5A93-30467E7D3068}"/>
              </a:ext>
            </a:extLst>
          </p:cNvPr>
          <p:cNvPicPr>
            <a:picLocks noChangeAspect="1"/>
          </p:cNvPicPr>
          <p:nvPr/>
        </p:nvPicPr>
        <p:blipFill>
          <a:blip r:embed="rId3"/>
          <a:stretch>
            <a:fillRect/>
          </a:stretch>
        </p:blipFill>
        <p:spPr>
          <a:xfrm>
            <a:off x="8461549" y="1991726"/>
            <a:ext cx="1514686" cy="2029108"/>
          </a:xfrm>
          <a:prstGeom prst="rect">
            <a:avLst/>
          </a:prstGeom>
        </p:spPr>
      </p:pic>
    </p:spTree>
    <p:extLst>
      <p:ext uri="{BB962C8B-B14F-4D97-AF65-F5344CB8AC3E}">
        <p14:creationId xmlns:p14="http://schemas.microsoft.com/office/powerpoint/2010/main" val="9397125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Rounded Corners 2">
            <a:extLst>
              <a:ext uri="{FF2B5EF4-FFF2-40B4-BE49-F238E27FC236}">
                <a16:creationId xmlns:a16="http://schemas.microsoft.com/office/drawing/2014/main" id="{0252C52C-AFF8-8B41-A871-70DD9DB2960D}"/>
              </a:ext>
            </a:extLst>
          </p:cNvPr>
          <p:cNvSpPr>
            <a:spLocks noGrp="1" noRot="1" noMove="1" noResize="1" noEditPoints="1" noAdjustHandles="1" noChangeArrowheads="1" noChangeShapeType="1"/>
          </p:cNvSpPr>
          <p:nvPr/>
        </p:nvSpPr>
        <p:spPr>
          <a:xfrm>
            <a:off x="368595" y="148856"/>
            <a:ext cx="11334307" cy="944306"/>
          </a:xfrm>
          <a:prstGeom prst="roundRect">
            <a:avLst/>
          </a:prstGeom>
          <a:gradFill flip="none" rotWithShape="1">
            <a:gsLst>
              <a:gs pos="0">
                <a:srgbClr val="0B47C5"/>
              </a:gs>
              <a:gs pos="100000">
                <a:schemeClr val="accent1">
                  <a:tint val="23500"/>
                  <a:satMod val="160000"/>
                  <a:alpha val="0"/>
                  <a:lumMod val="4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latin typeface="Aptos Display" panose="020B0004020202020204" pitchFamily="34" charset="0"/>
              </a:rPr>
              <a:t>Launch Site Names Begin with 'CCA'</a:t>
            </a:r>
          </a:p>
        </p:txBody>
      </p:sp>
      <p:sp>
        <p:nvSpPr>
          <p:cNvPr id="2" name="TextBox 1">
            <a:extLst>
              <a:ext uri="{FF2B5EF4-FFF2-40B4-BE49-F238E27FC236}">
                <a16:creationId xmlns:a16="http://schemas.microsoft.com/office/drawing/2014/main" id="{7F970BFE-9076-8EB9-A5F6-8C986FD3AD08}"/>
              </a:ext>
            </a:extLst>
          </p:cNvPr>
          <p:cNvSpPr txBox="1"/>
          <p:nvPr/>
        </p:nvSpPr>
        <p:spPr>
          <a:xfrm>
            <a:off x="368595" y="1453117"/>
            <a:ext cx="3097323" cy="1631216"/>
          </a:xfrm>
          <a:prstGeom prst="rect">
            <a:avLst/>
          </a:prstGeom>
          <a:noFill/>
        </p:spPr>
        <p:txBody>
          <a:bodyPr wrap="none" rtlCol="0">
            <a:spAutoFit/>
          </a:bodyPr>
          <a:lstStyle/>
          <a:p>
            <a:r>
              <a:rPr lang="en-US" sz="2800" dirty="0">
                <a:solidFill>
                  <a:schemeClr val="bg1"/>
                </a:solidFill>
              </a:rPr>
              <a:t>SQL Query</a:t>
            </a:r>
          </a:p>
          <a:p>
            <a:r>
              <a:rPr lang="en-US" b="0" dirty="0">
                <a:solidFill>
                  <a:srgbClr val="CE9178"/>
                </a:solidFill>
                <a:effectLst/>
                <a:latin typeface="Consolas" panose="020B0609020204030204" pitchFamily="49" charset="0"/>
              </a:rPr>
              <a:t>SELECT * FROM SPACEXTBL</a:t>
            </a:r>
            <a:endParaRPr lang="en-US" b="0" dirty="0">
              <a:solidFill>
                <a:srgbClr val="D4D4D4"/>
              </a:solidFill>
              <a:effectLst/>
              <a:latin typeface="Consolas" panose="020B0609020204030204" pitchFamily="49" charset="0"/>
            </a:endParaRPr>
          </a:p>
          <a:p>
            <a:r>
              <a:rPr lang="en-US" b="0" dirty="0">
                <a:solidFill>
                  <a:srgbClr val="CE9178"/>
                </a:solidFill>
                <a:effectLst/>
                <a:latin typeface="Consolas" panose="020B0609020204030204" pitchFamily="49" charset="0"/>
              </a:rPr>
              <a:t>WHERE </a:t>
            </a:r>
            <a:r>
              <a:rPr lang="en-US" b="0" dirty="0" err="1">
                <a:solidFill>
                  <a:srgbClr val="CE9178"/>
                </a:solidFill>
                <a:effectLst/>
                <a:latin typeface="Consolas" panose="020B0609020204030204" pitchFamily="49" charset="0"/>
              </a:rPr>
              <a:t>Launch_Site</a:t>
            </a:r>
            <a:endParaRPr lang="en-US" b="0" dirty="0">
              <a:solidFill>
                <a:srgbClr val="D4D4D4"/>
              </a:solidFill>
              <a:effectLst/>
              <a:latin typeface="Consolas" panose="020B0609020204030204" pitchFamily="49" charset="0"/>
            </a:endParaRPr>
          </a:p>
          <a:p>
            <a:r>
              <a:rPr lang="en-US" b="0" dirty="0">
                <a:solidFill>
                  <a:srgbClr val="CE9178"/>
                </a:solidFill>
                <a:effectLst/>
                <a:latin typeface="Consolas" panose="020B0609020204030204" pitchFamily="49" charset="0"/>
              </a:rPr>
              <a:t>LIKE 'CCA%’ limit 5;</a:t>
            </a:r>
            <a:endParaRPr lang="en-US" b="0" dirty="0">
              <a:solidFill>
                <a:srgbClr val="D4D4D4"/>
              </a:solidFill>
              <a:effectLst/>
              <a:latin typeface="Consolas" panose="020B0609020204030204" pitchFamily="49" charset="0"/>
            </a:endParaRPr>
          </a:p>
          <a:p>
            <a:endParaRPr lang="en-US" dirty="0">
              <a:solidFill>
                <a:schemeClr val="bg1"/>
              </a:solidFill>
            </a:endParaRPr>
          </a:p>
        </p:txBody>
      </p:sp>
      <p:sp>
        <p:nvSpPr>
          <p:cNvPr id="4" name="TextBox 3">
            <a:extLst>
              <a:ext uri="{FF2B5EF4-FFF2-40B4-BE49-F238E27FC236}">
                <a16:creationId xmlns:a16="http://schemas.microsoft.com/office/drawing/2014/main" id="{0321C3FB-3796-63AD-1454-3D5CAEA06318}"/>
              </a:ext>
            </a:extLst>
          </p:cNvPr>
          <p:cNvSpPr txBox="1"/>
          <p:nvPr/>
        </p:nvSpPr>
        <p:spPr>
          <a:xfrm>
            <a:off x="8187071" y="1453117"/>
            <a:ext cx="2063642" cy="523220"/>
          </a:xfrm>
          <a:prstGeom prst="rect">
            <a:avLst/>
          </a:prstGeom>
          <a:noFill/>
        </p:spPr>
        <p:txBody>
          <a:bodyPr wrap="none" rtlCol="0">
            <a:spAutoFit/>
          </a:bodyPr>
          <a:lstStyle/>
          <a:p>
            <a:r>
              <a:rPr lang="en-US" sz="2800" dirty="0">
                <a:solidFill>
                  <a:schemeClr val="bg1"/>
                </a:solidFill>
              </a:rPr>
              <a:t>Query Result</a:t>
            </a:r>
          </a:p>
        </p:txBody>
      </p:sp>
      <p:sp>
        <p:nvSpPr>
          <p:cNvPr id="7" name="TextBox 6">
            <a:extLst>
              <a:ext uri="{FF2B5EF4-FFF2-40B4-BE49-F238E27FC236}">
                <a16:creationId xmlns:a16="http://schemas.microsoft.com/office/drawing/2014/main" id="{937395C1-EDA6-7CFF-6796-6392D6392307}"/>
              </a:ext>
            </a:extLst>
          </p:cNvPr>
          <p:cNvSpPr txBox="1"/>
          <p:nvPr/>
        </p:nvSpPr>
        <p:spPr>
          <a:xfrm>
            <a:off x="1531089" y="4771624"/>
            <a:ext cx="9448912" cy="1384995"/>
          </a:xfrm>
          <a:prstGeom prst="rect">
            <a:avLst/>
          </a:prstGeom>
          <a:noFill/>
        </p:spPr>
        <p:txBody>
          <a:bodyPr wrap="square" rtlCol="0">
            <a:spAutoFit/>
          </a:bodyPr>
          <a:lstStyle/>
          <a:p>
            <a:r>
              <a:rPr lang="en-US" sz="2400" dirty="0">
                <a:solidFill>
                  <a:schemeClr val="bg1"/>
                </a:solidFill>
              </a:rPr>
              <a:t>Explanation </a:t>
            </a:r>
          </a:p>
          <a:p>
            <a:pPr marL="342900" indent="-342900">
              <a:buFont typeface="Arial" panose="020B0604020202020204" pitchFamily="34" charset="0"/>
              <a:buChar char="•"/>
            </a:pPr>
            <a:r>
              <a:rPr lang="en-US" sz="2000" dirty="0">
                <a:solidFill>
                  <a:schemeClr val="bg1"/>
                </a:solidFill>
              </a:rPr>
              <a:t>We are looking for records that begin with CCA with a limit of 5</a:t>
            </a:r>
          </a:p>
          <a:p>
            <a:pPr marL="342900" indent="-342900">
              <a:buFont typeface="Arial" panose="020B0604020202020204" pitchFamily="34" charset="0"/>
              <a:buChar char="•"/>
            </a:pPr>
            <a:r>
              <a:rPr lang="en-US" sz="2000" dirty="0">
                <a:solidFill>
                  <a:schemeClr val="bg1"/>
                </a:solidFill>
              </a:rPr>
              <a:t>Using the  like operator to search a specific pattern and using the limit clause to retrieve on 5 records</a:t>
            </a:r>
          </a:p>
        </p:txBody>
      </p:sp>
      <p:pic>
        <p:nvPicPr>
          <p:cNvPr id="6" name="Picture 5">
            <a:extLst>
              <a:ext uri="{FF2B5EF4-FFF2-40B4-BE49-F238E27FC236}">
                <a16:creationId xmlns:a16="http://schemas.microsoft.com/office/drawing/2014/main" id="{E724B049-4992-B966-1518-D12A8F549303}"/>
              </a:ext>
            </a:extLst>
          </p:cNvPr>
          <p:cNvPicPr>
            <a:picLocks noChangeAspect="1"/>
          </p:cNvPicPr>
          <p:nvPr/>
        </p:nvPicPr>
        <p:blipFill>
          <a:blip r:embed="rId3"/>
          <a:stretch>
            <a:fillRect/>
          </a:stretch>
        </p:blipFill>
        <p:spPr>
          <a:xfrm>
            <a:off x="6104639" y="2076817"/>
            <a:ext cx="5860046" cy="1631217"/>
          </a:xfrm>
          <a:prstGeom prst="rect">
            <a:avLst/>
          </a:prstGeom>
        </p:spPr>
      </p:pic>
    </p:spTree>
    <p:extLst>
      <p:ext uri="{BB962C8B-B14F-4D97-AF65-F5344CB8AC3E}">
        <p14:creationId xmlns:p14="http://schemas.microsoft.com/office/powerpoint/2010/main" val="26400965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Rounded Corners 2">
            <a:extLst>
              <a:ext uri="{FF2B5EF4-FFF2-40B4-BE49-F238E27FC236}">
                <a16:creationId xmlns:a16="http://schemas.microsoft.com/office/drawing/2014/main" id="{0252C52C-AFF8-8B41-A871-70DD9DB2960D}"/>
              </a:ext>
            </a:extLst>
          </p:cNvPr>
          <p:cNvSpPr>
            <a:spLocks noGrp="1" noRot="1" noMove="1" noResize="1" noEditPoints="1" noAdjustHandles="1" noChangeArrowheads="1" noChangeShapeType="1"/>
          </p:cNvSpPr>
          <p:nvPr/>
        </p:nvSpPr>
        <p:spPr>
          <a:xfrm>
            <a:off x="368595" y="148856"/>
            <a:ext cx="11334307" cy="944306"/>
          </a:xfrm>
          <a:prstGeom prst="roundRect">
            <a:avLst/>
          </a:prstGeom>
          <a:gradFill flip="none" rotWithShape="1">
            <a:gsLst>
              <a:gs pos="0">
                <a:srgbClr val="0B47C5"/>
              </a:gs>
              <a:gs pos="100000">
                <a:schemeClr val="accent1">
                  <a:tint val="23500"/>
                  <a:satMod val="160000"/>
                  <a:alpha val="0"/>
                  <a:lumMod val="4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latin typeface="Aptos Display" panose="020B0004020202020204" pitchFamily="34" charset="0"/>
              </a:rPr>
              <a:t>Total Payload Mass</a:t>
            </a:r>
          </a:p>
        </p:txBody>
      </p:sp>
      <p:sp>
        <p:nvSpPr>
          <p:cNvPr id="2" name="TextBox 1">
            <a:extLst>
              <a:ext uri="{FF2B5EF4-FFF2-40B4-BE49-F238E27FC236}">
                <a16:creationId xmlns:a16="http://schemas.microsoft.com/office/drawing/2014/main" id="{7F970BFE-9076-8EB9-A5F6-8C986FD3AD08}"/>
              </a:ext>
            </a:extLst>
          </p:cNvPr>
          <p:cNvSpPr txBox="1"/>
          <p:nvPr/>
        </p:nvSpPr>
        <p:spPr>
          <a:xfrm>
            <a:off x="368595" y="1453117"/>
            <a:ext cx="5123518" cy="1631216"/>
          </a:xfrm>
          <a:prstGeom prst="rect">
            <a:avLst/>
          </a:prstGeom>
          <a:noFill/>
        </p:spPr>
        <p:txBody>
          <a:bodyPr wrap="none" rtlCol="0">
            <a:spAutoFit/>
          </a:bodyPr>
          <a:lstStyle/>
          <a:p>
            <a:r>
              <a:rPr lang="en-US" sz="2800" dirty="0">
                <a:solidFill>
                  <a:schemeClr val="bg1"/>
                </a:solidFill>
              </a:rPr>
              <a:t>SQL Query</a:t>
            </a:r>
          </a:p>
          <a:p>
            <a:r>
              <a:rPr lang="en-US" b="0" dirty="0">
                <a:solidFill>
                  <a:srgbClr val="CE9178"/>
                </a:solidFill>
                <a:effectLst/>
                <a:latin typeface="Consolas" panose="020B0609020204030204" pitchFamily="49" charset="0"/>
              </a:rPr>
              <a:t>SELECT Customer, SUM(PAYLOAD_MASS__KG_)</a:t>
            </a:r>
            <a:endParaRPr lang="en-US" b="0" dirty="0">
              <a:solidFill>
                <a:srgbClr val="D4D4D4"/>
              </a:solidFill>
              <a:effectLst/>
              <a:latin typeface="Consolas" panose="020B0609020204030204" pitchFamily="49" charset="0"/>
            </a:endParaRPr>
          </a:p>
          <a:p>
            <a:r>
              <a:rPr lang="en-US" b="0" dirty="0">
                <a:solidFill>
                  <a:srgbClr val="CE9178"/>
                </a:solidFill>
                <a:effectLst/>
                <a:latin typeface="Consolas" panose="020B0609020204030204" pitchFamily="49" charset="0"/>
              </a:rPr>
              <a:t>FROM SPACEXTBL</a:t>
            </a:r>
            <a:endParaRPr lang="en-US" b="0" dirty="0">
              <a:solidFill>
                <a:srgbClr val="D4D4D4"/>
              </a:solidFill>
              <a:effectLst/>
              <a:latin typeface="Consolas" panose="020B0609020204030204" pitchFamily="49" charset="0"/>
            </a:endParaRPr>
          </a:p>
          <a:p>
            <a:r>
              <a:rPr lang="en-US" b="0" dirty="0">
                <a:solidFill>
                  <a:srgbClr val="CE9178"/>
                </a:solidFill>
                <a:effectLst/>
                <a:latin typeface="Consolas" panose="020B0609020204030204" pitchFamily="49" charset="0"/>
              </a:rPr>
              <a:t>WHERE Customer = 'NASA (CRS)';</a:t>
            </a:r>
            <a:endParaRPr lang="en-US" b="0" dirty="0">
              <a:solidFill>
                <a:srgbClr val="D4D4D4"/>
              </a:solidFill>
              <a:effectLst/>
              <a:latin typeface="Consolas" panose="020B0609020204030204" pitchFamily="49" charset="0"/>
            </a:endParaRPr>
          </a:p>
          <a:p>
            <a:endParaRPr lang="en-US" dirty="0">
              <a:solidFill>
                <a:schemeClr val="bg1"/>
              </a:solidFill>
            </a:endParaRPr>
          </a:p>
        </p:txBody>
      </p:sp>
      <p:sp>
        <p:nvSpPr>
          <p:cNvPr id="4" name="TextBox 3">
            <a:extLst>
              <a:ext uri="{FF2B5EF4-FFF2-40B4-BE49-F238E27FC236}">
                <a16:creationId xmlns:a16="http://schemas.microsoft.com/office/drawing/2014/main" id="{0321C3FB-3796-63AD-1454-3D5CAEA06318}"/>
              </a:ext>
            </a:extLst>
          </p:cNvPr>
          <p:cNvSpPr txBox="1"/>
          <p:nvPr/>
        </p:nvSpPr>
        <p:spPr>
          <a:xfrm>
            <a:off x="8187071" y="1453117"/>
            <a:ext cx="2063642" cy="523220"/>
          </a:xfrm>
          <a:prstGeom prst="rect">
            <a:avLst/>
          </a:prstGeom>
          <a:noFill/>
        </p:spPr>
        <p:txBody>
          <a:bodyPr wrap="none" rtlCol="0">
            <a:spAutoFit/>
          </a:bodyPr>
          <a:lstStyle/>
          <a:p>
            <a:r>
              <a:rPr lang="en-US" sz="2800" dirty="0">
                <a:solidFill>
                  <a:schemeClr val="bg1"/>
                </a:solidFill>
              </a:rPr>
              <a:t>Query Result</a:t>
            </a:r>
          </a:p>
        </p:txBody>
      </p:sp>
      <p:sp>
        <p:nvSpPr>
          <p:cNvPr id="7" name="TextBox 6">
            <a:extLst>
              <a:ext uri="{FF2B5EF4-FFF2-40B4-BE49-F238E27FC236}">
                <a16:creationId xmlns:a16="http://schemas.microsoft.com/office/drawing/2014/main" id="{937395C1-EDA6-7CFF-6796-6392D6392307}"/>
              </a:ext>
            </a:extLst>
          </p:cNvPr>
          <p:cNvSpPr txBox="1"/>
          <p:nvPr/>
        </p:nvSpPr>
        <p:spPr>
          <a:xfrm>
            <a:off x="1282995" y="4247085"/>
            <a:ext cx="9704205" cy="1384995"/>
          </a:xfrm>
          <a:prstGeom prst="rect">
            <a:avLst/>
          </a:prstGeom>
          <a:noFill/>
        </p:spPr>
        <p:txBody>
          <a:bodyPr wrap="square" rtlCol="0">
            <a:spAutoFit/>
          </a:bodyPr>
          <a:lstStyle/>
          <a:p>
            <a:r>
              <a:rPr lang="en-US" sz="2400" dirty="0">
                <a:solidFill>
                  <a:schemeClr val="bg1"/>
                </a:solidFill>
              </a:rPr>
              <a:t>Explanation </a:t>
            </a:r>
          </a:p>
          <a:p>
            <a:pPr marL="342900" indent="-342900">
              <a:buFont typeface="Arial" panose="020B0604020202020204" pitchFamily="34" charset="0"/>
              <a:buChar char="•"/>
            </a:pPr>
            <a:r>
              <a:rPr lang="en-US" sz="2000" dirty="0">
                <a:solidFill>
                  <a:schemeClr val="bg1"/>
                </a:solidFill>
              </a:rPr>
              <a:t>We are looking for the total payload mass carried by the booster launched by NASA (CRS)</a:t>
            </a:r>
          </a:p>
          <a:p>
            <a:pPr marL="342900" indent="-342900">
              <a:buFont typeface="Arial" panose="020B0604020202020204" pitchFamily="34" charset="0"/>
              <a:buChar char="•"/>
            </a:pPr>
            <a:r>
              <a:rPr lang="en-US" sz="2000" dirty="0">
                <a:solidFill>
                  <a:schemeClr val="bg1"/>
                </a:solidFill>
              </a:rPr>
              <a:t>Using the sum function to return the total and then using the condition customer = NASA CRS to filter the records</a:t>
            </a:r>
          </a:p>
        </p:txBody>
      </p:sp>
      <p:pic>
        <p:nvPicPr>
          <p:cNvPr id="8" name="Picture 7">
            <a:extLst>
              <a:ext uri="{FF2B5EF4-FFF2-40B4-BE49-F238E27FC236}">
                <a16:creationId xmlns:a16="http://schemas.microsoft.com/office/drawing/2014/main" id="{18631F03-7F5F-757C-BFCE-64B0F76F15BE}"/>
              </a:ext>
            </a:extLst>
          </p:cNvPr>
          <p:cNvPicPr>
            <a:picLocks noChangeAspect="1"/>
          </p:cNvPicPr>
          <p:nvPr/>
        </p:nvPicPr>
        <p:blipFill>
          <a:blip r:embed="rId3"/>
          <a:stretch>
            <a:fillRect/>
          </a:stretch>
        </p:blipFill>
        <p:spPr>
          <a:xfrm>
            <a:off x="8499654" y="1982935"/>
            <a:ext cx="1438476" cy="571580"/>
          </a:xfrm>
          <a:prstGeom prst="rect">
            <a:avLst/>
          </a:prstGeom>
        </p:spPr>
      </p:pic>
    </p:spTree>
    <p:extLst>
      <p:ext uri="{BB962C8B-B14F-4D97-AF65-F5344CB8AC3E}">
        <p14:creationId xmlns:p14="http://schemas.microsoft.com/office/powerpoint/2010/main" val="1670215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Rounded Corners 2">
            <a:extLst>
              <a:ext uri="{FF2B5EF4-FFF2-40B4-BE49-F238E27FC236}">
                <a16:creationId xmlns:a16="http://schemas.microsoft.com/office/drawing/2014/main" id="{0252C52C-AFF8-8B41-A871-70DD9DB2960D}"/>
              </a:ext>
            </a:extLst>
          </p:cNvPr>
          <p:cNvSpPr>
            <a:spLocks noGrp="1" noRot="1" noMove="1" noResize="1" noEditPoints="1" noAdjustHandles="1" noChangeArrowheads="1" noChangeShapeType="1"/>
          </p:cNvSpPr>
          <p:nvPr/>
        </p:nvSpPr>
        <p:spPr>
          <a:xfrm>
            <a:off x="368595" y="148856"/>
            <a:ext cx="11334307" cy="944306"/>
          </a:xfrm>
          <a:prstGeom prst="roundRect">
            <a:avLst/>
          </a:prstGeom>
          <a:gradFill flip="none" rotWithShape="1">
            <a:gsLst>
              <a:gs pos="0">
                <a:srgbClr val="0B47C5"/>
              </a:gs>
              <a:gs pos="100000">
                <a:schemeClr val="accent1">
                  <a:tint val="23500"/>
                  <a:satMod val="160000"/>
                  <a:alpha val="0"/>
                  <a:lumMod val="4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latin typeface="Aptos Display" panose="020B0004020202020204" pitchFamily="34" charset="0"/>
              </a:rPr>
              <a:t>Average Payload Mass by F9 v1.1</a:t>
            </a:r>
          </a:p>
        </p:txBody>
      </p:sp>
      <p:sp>
        <p:nvSpPr>
          <p:cNvPr id="2" name="TextBox 1">
            <a:extLst>
              <a:ext uri="{FF2B5EF4-FFF2-40B4-BE49-F238E27FC236}">
                <a16:creationId xmlns:a16="http://schemas.microsoft.com/office/drawing/2014/main" id="{7F970BFE-9076-8EB9-A5F6-8C986FD3AD08}"/>
              </a:ext>
            </a:extLst>
          </p:cNvPr>
          <p:cNvSpPr txBox="1"/>
          <p:nvPr/>
        </p:nvSpPr>
        <p:spPr>
          <a:xfrm>
            <a:off x="368595" y="1453117"/>
            <a:ext cx="6009979" cy="1908215"/>
          </a:xfrm>
          <a:prstGeom prst="rect">
            <a:avLst/>
          </a:prstGeom>
          <a:noFill/>
        </p:spPr>
        <p:txBody>
          <a:bodyPr wrap="none" rtlCol="0">
            <a:spAutoFit/>
          </a:bodyPr>
          <a:lstStyle/>
          <a:p>
            <a:r>
              <a:rPr lang="en-US" sz="2800" dirty="0">
                <a:solidFill>
                  <a:schemeClr val="bg1"/>
                </a:solidFill>
              </a:rPr>
              <a:t>SQL Query</a:t>
            </a:r>
          </a:p>
          <a:p>
            <a:r>
              <a:rPr lang="en-US" b="0" dirty="0">
                <a:solidFill>
                  <a:srgbClr val="CE9178"/>
                </a:solidFill>
                <a:effectLst/>
                <a:latin typeface="Consolas" panose="020B0609020204030204" pitchFamily="49" charset="0"/>
              </a:rPr>
              <a:t>SELECT </a:t>
            </a:r>
            <a:r>
              <a:rPr lang="en-US" b="0" dirty="0" err="1">
                <a:solidFill>
                  <a:srgbClr val="CE9178"/>
                </a:solidFill>
                <a:effectLst/>
                <a:latin typeface="Consolas" panose="020B0609020204030204" pitchFamily="49" charset="0"/>
              </a:rPr>
              <a:t>Booster_Version</a:t>
            </a:r>
            <a:r>
              <a:rPr lang="en-US" b="0" dirty="0">
                <a:solidFill>
                  <a:srgbClr val="CE9178"/>
                </a:solidFill>
                <a:effectLst/>
                <a:latin typeface="Consolas" panose="020B0609020204030204" pitchFamily="49" charset="0"/>
              </a:rPr>
              <a:t>, AVG(PAYLOAD_MASS__KG_)</a:t>
            </a:r>
          </a:p>
          <a:p>
            <a:r>
              <a:rPr lang="en-US" b="0" dirty="0">
                <a:solidFill>
                  <a:srgbClr val="CE9178"/>
                </a:solidFill>
                <a:effectLst/>
                <a:latin typeface="Consolas" panose="020B0609020204030204" pitchFamily="49" charset="0"/>
              </a:rPr>
              <a:t>AS </a:t>
            </a:r>
            <a:r>
              <a:rPr lang="en-US" b="0" dirty="0" err="1">
                <a:solidFill>
                  <a:srgbClr val="CE9178"/>
                </a:solidFill>
                <a:effectLst/>
                <a:latin typeface="Consolas" panose="020B0609020204030204" pitchFamily="49" charset="0"/>
              </a:rPr>
              <a:t>avg_payload_mass</a:t>
            </a:r>
            <a:endParaRPr lang="en-US" b="0" dirty="0">
              <a:solidFill>
                <a:srgbClr val="D4D4D4"/>
              </a:solidFill>
              <a:effectLst/>
              <a:latin typeface="Consolas" panose="020B0609020204030204" pitchFamily="49" charset="0"/>
            </a:endParaRPr>
          </a:p>
          <a:p>
            <a:r>
              <a:rPr lang="en-US" b="0" dirty="0">
                <a:solidFill>
                  <a:srgbClr val="CE9178"/>
                </a:solidFill>
                <a:effectLst/>
                <a:latin typeface="Consolas" panose="020B0609020204030204" pitchFamily="49" charset="0"/>
              </a:rPr>
              <a:t>FROM SPACEXTBL</a:t>
            </a:r>
            <a:endParaRPr lang="en-US" b="0" dirty="0">
              <a:solidFill>
                <a:srgbClr val="D4D4D4"/>
              </a:solidFill>
              <a:effectLst/>
              <a:latin typeface="Consolas" panose="020B0609020204030204" pitchFamily="49" charset="0"/>
            </a:endParaRPr>
          </a:p>
          <a:p>
            <a:r>
              <a:rPr lang="en-US" b="0" dirty="0">
                <a:solidFill>
                  <a:srgbClr val="CE9178"/>
                </a:solidFill>
                <a:effectLst/>
                <a:latin typeface="Consolas" panose="020B0609020204030204" pitchFamily="49" charset="0"/>
              </a:rPr>
              <a:t>WHERE </a:t>
            </a:r>
            <a:r>
              <a:rPr lang="en-US" b="0" dirty="0" err="1">
                <a:solidFill>
                  <a:srgbClr val="CE9178"/>
                </a:solidFill>
                <a:effectLst/>
                <a:latin typeface="Consolas" panose="020B0609020204030204" pitchFamily="49" charset="0"/>
              </a:rPr>
              <a:t>Booster_Version</a:t>
            </a:r>
            <a:r>
              <a:rPr lang="en-US" b="0" dirty="0">
                <a:solidFill>
                  <a:srgbClr val="CE9178"/>
                </a:solidFill>
                <a:effectLst/>
                <a:latin typeface="Consolas" panose="020B0609020204030204" pitchFamily="49" charset="0"/>
              </a:rPr>
              <a:t> = 'F9 v1.1';</a:t>
            </a:r>
            <a:endParaRPr lang="en-US" b="0" dirty="0">
              <a:solidFill>
                <a:srgbClr val="D4D4D4"/>
              </a:solidFill>
              <a:effectLst/>
              <a:latin typeface="Consolas" panose="020B0609020204030204" pitchFamily="49" charset="0"/>
            </a:endParaRPr>
          </a:p>
          <a:p>
            <a:endParaRPr lang="en-US" dirty="0">
              <a:solidFill>
                <a:schemeClr val="bg1"/>
              </a:solidFill>
            </a:endParaRPr>
          </a:p>
        </p:txBody>
      </p:sp>
      <p:sp>
        <p:nvSpPr>
          <p:cNvPr id="4" name="TextBox 3">
            <a:extLst>
              <a:ext uri="{FF2B5EF4-FFF2-40B4-BE49-F238E27FC236}">
                <a16:creationId xmlns:a16="http://schemas.microsoft.com/office/drawing/2014/main" id="{0321C3FB-3796-63AD-1454-3D5CAEA06318}"/>
              </a:ext>
            </a:extLst>
          </p:cNvPr>
          <p:cNvSpPr txBox="1"/>
          <p:nvPr/>
        </p:nvSpPr>
        <p:spPr>
          <a:xfrm>
            <a:off x="8187071" y="1453117"/>
            <a:ext cx="2063642" cy="523220"/>
          </a:xfrm>
          <a:prstGeom prst="rect">
            <a:avLst/>
          </a:prstGeom>
          <a:noFill/>
        </p:spPr>
        <p:txBody>
          <a:bodyPr wrap="none" rtlCol="0">
            <a:spAutoFit/>
          </a:bodyPr>
          <a:lstStyle/>
          <a:p>
            <a:r>
              <a:rPr lang="en-US" sz="2800" dirty="0">
                <a:solidFill>
                  <a:schemeClr val="bg1"/>
                </a:solidFill>
              </a:rPr>
              <a:t>Query Result</a:t>
            </a:r>
          </a:p>
        </p:txBody>
      </p:sp>
      <p:sp>
        <p:nvSpPr>
          <p:cNvPr id="7" name="TextBox 6">
            <a:extLst>
              <a:ext uri="{FF2B5EF4-FFF2-40B4-BE49-F238E27FC236}">
                <a16:creationId xmlns:a16="http://schemas.microsoft.com/office/drawing/2014/main" id="{937395C1-EDA6-7CFF-6796-6392D6392307}"/>
              </a:ext>
            </a:extLst>
          </p:cNvPr>
          <p:cNvSpPr txBox="1"/>
          <p:nvPr/>
        </p:nvSpPr>
        <p:spPr>
          <a:xfrm>
            <a:off x="1282995" y="4247085"/>
            <a:ext cx="9704205" cy="1384995"/>
          </a:xfrm>
          <a:prstGeom prst="rect">
            <a:avLst/>
          </a:prstGeom>
          <a:noFill/>
        </p:spPr>
        <p:txBody>
          <a:bodyPr wrap="square" rtlCol="0">
            <a:spAutoFit/>
          </a:bodyPr>
          <a:lstStyle/>
          <a:p>
            <a:r>
              <a:rPr lang="en-US" sz="2400" dirty="0">
                <a:solidFill>
                  <a:schemeClr val="bg1"/>
                </a:solidFill>
              </a:rPr>
              <a:t>Explanation </a:t>
            </a:r>
          </a:p>
          <a:p>
            <a:pPr marL="342900" indent="-342900">
              <a:buFont typeface="Arial" panose="020B0604020202020204" pitchFamily="34" charset="0"/>
              <a:buChar char="•"/>
            </a:pPr>
            <a:r>
              <a:rPr lang="en-US" sz="2000" dirty="0">
                <a:solidFill>
                  <a:schemeClr val="bg1"/>
                </a:solidFill>
              </a:rPr>
              <a:t>We are looking for the average payload mass of  the F9 v1.1 rocket</a:t>
            </a:r>
          </a:p>
          <a:p>
            <a:pPr marL="342900" indent="-342900">
              <a:buFont typeface="Arial" panose="020B0604020202020204" pitchFamily="34" charset="0"/>
              <a:buChar char="•"/>
            </a:pPr>
            <a:r>
              <a:rPr lang="en-US" sz="2000" dirty="0">
                <a:solidFill>
                  <a:schemeClr val="bg1"/>
                </a:solidFill>
              </a:rPr>
              <a:t>Using the avg function to return the mean and then using the condition </a:t>
            </a:r>
            <a:r>
              <a:rPr lang="en-US" sz="2000" dirty="0" err="1">
                <a:solidFill>
                  <a:schemeClr val="bg1"/>
                </a:solidFill>
              </a:rPr>
              <a:t>booster_version</a:t>
            </a:r>
            <a:r>
              <a:rPr lang="en-US" sz="2000" dirty="0">
                <a:solidFill>
                  <a:schemeClr val="bg1"/>
                </a:solidFill>
              </a:rPr>
              <a:t> = F9 v1.1 to filter the records</a:t>
            </a:r>
          </a:p>
        </p:txBody>
      </p:sp>
      <p:pic>
        <p:nvPicPr>
          <p:cNvPr id="6" name="Picture 5">
            <a:extLst>
              <a:ext uri="{FF2B5EF4-FFF2-40B4-BE49-F238E27FC236}">
                <a16:creationId xmlns:a16="http://schemas.microsoft.com/office/drawing/2014/main" id="{DBCB197D-DF9D-56A3-E6FF-C08BE88BF7FA}"/>
              </a:ext>
            </a:extLst>
          </p:cNvPr>
          <p:cNvPicPr>
            <a:picLocks noChangeAspect="1"/>
          </p:cNvPicPr>
          <p:nvPr/>
        </p:nvPicPr>
        <p:blipFill>
          <a:blip r:embed="rId3"/>
          <a:stretch>
            <a:fillRect/>
          </a:stretch>
        </p:blipFill>
        <p:spPr>
          <a:xfrm>
            <a:off x="8595108" y="2017717"/>
            <a:ext cx="1381318" cy="571580"/>
          </a:xfrm>
          <a:prstGeom prst="rect">
            <a:avLst/>
          </a:prstGeom>
        </p:spPr>
      </p:pic>
    </p:spTree>
    <p:extLst>
      <p:ext uri="{BB962C8B-B14F-4D97-AF65-F5344CB8AC3E}">
        <p14:creationId xmlns:p14="http://schemas.microsoft.com/office/powerpoint/2010/main" val="20352671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Rounded Corners 2">
            <a:extLst>
              <a:ext uri="{FF2B5EF4-FFF2-40B4-BE49-F238E27FC236}">
                <a16:creationId xmlns:a16="http://schemas.microsoft.com/office/drawing/2014/main" id="{0252C52C-AFF8-8B41-A871-70DD9DB2960D}"/>
              </a:ext>
            </a:extLst>
          </p:cNvPr>
          <p:cNvSpPr>
            <a:spLocks noGrp="1" noRot="1" noMove="1" noResize="1" noEditPoints="1" noAdjustHandles="1" noChangeArrowheads="1" noChangeShapeType="1"/>
          </p:cNvSpPr>
          <p:nvPr/>
        </p:nvSpPr>
        <p:spPr>
          <a:xfrm>
            <a:off x="368595" y="148856"/>
            <a:ext cx="11334307" cy="944306"/>
          </a:xfrm>
          <a:prstGeom prst="roundRect">
            <a:avLst/>
          </a:prstGeom>
          <a:gradFill flip="none" rotWithShape="1">
            <a:gsLst>
              <a:gs pos="0">
                <a:srgbClr val="0B47C5"/>
              </a:gs>
              <a:gs pos="100000">
                <a:schemeClr val="accent1">
                  <a:tint val="23500"/>
                  <a:satMod val="160000"/>
                  <a:alpha val="0"/>
                  <a:lumMod val="4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latin typeface="Aptos Display" panose="020B0004020202020204" pitchFamily="34" charset="0"/>
              </a:rPr>
              <a:t>First Successful Ground Landing Date</a:t>
            </a:r>
          </a:p>
        </p:txBody>
      </p:sp>
      <p:sp>
        <p:nvSpPr>
          <p:cNvPr id="2" name="TextBox 1">
            <a:extLst>
              <a:ext uri="{FF2B5EF4-FFF2-40B4-BE49-F238E27FC236}">
                <a16:creationId xmlns:a16="http://schemas.microsoft.com/office/drawing/2014/main" id="{7F970BFE-9076-8EB9-A5F6-8C986FD3AD08}"/>
              </a:ext>
            </a:extLst>
          </p:cNvPr>
          <p:cNvSpPr txBox="1"/>
          <p:nvPr/>
        </p:nvSpPr>
        <p:spPr>
          <a:xfrm>
            <a:off x="368595" y="1453117"/>
            <a:ext cx="6136616" cy="1631216"/>
          </a:xfrm>
          <a:prstGeom prst="rect">
            <a:avLst/>
          </a:prstGeom>
          <a:noFill/>
        </p:spPr>
        <p:txBody>
          <a:bodyPr wrap="none" rtlCol="0">
            <a:spAutoFit/>
          </a:bodyPr>
          <a:lstStyle/>
          <a:p>
            <a:r>
              <a:rPr lang="en-US" sz="2800" dirty="0">
                <a:solidFill>
                  <a:schemeClr val="bg1"/>
                </a:solidFill>
              </a:rPr>
              <a:t>SQL Query</a:t>
            </a:r>
          </a:p>
          <a:p>
            <a:r>
              <a:rPr lang="en-US" b="0" dirty="0">
                <a:solidFill>
                  <a:srgbClr val="CE9178"/>
                </a:solidFill>
                <a:effectLst/>
                <a:latin typeface="Consolas" panose="020B0609020204030204" pitchFamily="49" charset="0"/>
              </a:rPr>
              <a:t>SELECT MIN(Date)</a:t>
            </a:r>
            <a:endParaRPr lang="en-US" b="0" dirty="0">
              <a:solidFill>
                <a:srgbClr val="D4D4D4"/>
              </a:solidFill>
              <a:effectLst/>
              <a:latin typeface="Consolas" panose="020B0609020204030204" pitchFamily="49" charset="0"/>
            </a:endParaRPr>
          </a:p>
          <a:p>
            <a:r>
              <a:rPr lang="en-US" b="0" dirty="0">
                <a:solidFill>
                  <a:srgbClr val="CE9178"/>
                </a:solidFill>
                <a:effectLst/>
                <a:latin typeface="Consolas" panose="020B0609020204030204" pitchFamily="49" charset="0"/>
              </a:rPr>
              <a:t>FROM SPACEXTBL</a:t>
            </a:r>
            <a:endParaRPr lang="en-US" b="0" dirty="0">
              <a:solidFill>
                <a:srgbClr val="D4D4D4"/>
              </a:solidFill>
              <a:effectLst/>
              <a:latin typeface="Consolas" panose="020B0609020204030204" pitchFamily="49" charset="0"/>
            </a:endParaRPr>
          </a:p>
          <a:p>
            <a:r>
              <a:rPr lang="en-US" b="0" dirty="0">
                <a:solidFill>
                  <a:srgbClr val="CE9178"/>
                </a:solidFill>
                <a:effectLst/>
                <a:latin typeface="Consolas" panose="020B0609020204030204" pitchFamily="49" charset="0"/>
              </a:rPr>
              <a:t>WHERE </a:t>
            </a:r>
            <a:r>
              <a:rPr lang="en-US" b="0" dirty="0" err="1">
                <a:solidFill>
                  <a:srgbClr val="CE9178"/>
                </a:solidFill>
                <a:effectLst/>
                <a:latin typeface="Consolas" panose="020B0609020204030204" pitchFamily="49" charset="0"/>
              </a:rPr>
              <a:t>Landing_Outcome</a:t>
            </a:r>
            <a:r>
              <a:rPr lang="en-US" b="0" dirty="0">
                <a:solidFill>
                  <a:srgbClr val="CE9178"/>
                </a:solidFill>
                <a:effectLst/>
                <a:latin typeface="Consolas" panose="020B0609020204030204" pitchFamily="49" charset="0"/>
              </a:rPr>
              <a:t> = 'Success (ground pad)';</a:t>
            </a:r>
            <a:endParaRPr lang="en-US" b="0" dirty="0">
              <a:solidFill>
                <a:srgbClr val="D4D4D4"/>
              </a:solidFill>
              <a:effectLst/>
              <a:latin typeface="Consolas" panose="020B0609020204030204" pitchFamily="49" charset="0"/>
            </a:endParaRPr>
          </a:p>
          <a:p>
            <a:endParaRPr lang="en-US" dirty="0">
              <a:solidFill>
                <a:schemeClr val="bg1"/>
              </a:solidFill>
            </a:endParaRPr>
          </a:p>
        </p:txBody>
      </p:sp>
      <p:sp>
        <p:nvSpPr>
          <p:cNvPr id="4" name="TextBox 3">
            <a:extLst>
              <a:ext uri="{FF2B5EF4-FFF2-40B4-BE49-F238E27FC236}">
                <a16:creationId xmlns:a16="http://schemas.microsoft.com/office/drawing/2014/main" id="{0321C3FB-3796-63AD-1454-3D5CAEA06318}"/>
              </a:ext>
            </a:extLst>
          </p:cNvPr>
          <p:cNvSpPr txBox="1"/>
          <p:nvPr/>
        </p:nvSpPr>
        <p:spPr>
          <a:xfrm>
            <a:off x="8187071" y="1453117"/>
            <a:ext cx="2063642" cy="523220"/>
          </a:xfrm>
          <a:prstGeom prst="rect">
            <a:avLst/>
          </a:prstGeom>
          <a:noFill/>
        </p:spPr>
        <p:txBody>
          <a:bodyPr wrap="none" rtlCol="0">
            <a:spAutoFit/>
          </a:bodyPr>
          <a:lstStyle/>
          <a:p>
            <a:r>
              <a:rPr lang="en-US" sz="2800" dirty="0">
                <a:solidFill>
                  <a:schemeClr val="bg1"/>
                </a:solidFill>
              </a:rPr>
              <a:t>Query Result</a:t>
            </a:r>
          </a:p>
        </p:txBody>
      </p:sp>
      <p:sp>
        <p:nvSpPr>
          <p:cNvPr id="7" name="TextBox 6">
            <a:extLst>
              <a:ext uri="{FF2B5EF4-FFF2-40B4-BE49-F238E27FC236}">
                <a16:creationId xmlns:a16="http://schemas.microsoft.com/office/drawing/2014/main" id="{937395C1-EDA6-7CFF-6796-6392D6392307}"/>
              </a:ext>
            </a:extLst>
          </p:cNvPr>
          <p:cNvSpPr txBox="1"/>
          <p:nvPr/>
        </p:nvSpPr>
        <p:spPr>
          <a:xfrm>
            <a:off x="1282995" y="4247085"/>
            <a:ext cx="9704205" cy="1384995"/>
          </a:xfrm>
          <a:prstGeom prst="rect">
            <a:avLst/>
          </a:prstGeom>
          <a:noFill/>
        </p:spPr>
        <p:txBody>
          <a:bodyPr wrap="square" rtlCol="0">
            <a:spAutoFit/>
          </a:bodyPr>
          <a:lstStyle/>
          <a:p>
            <a:r>
              <a:rPr lang="en-US" sz="2400" dirty="0">
                <a:solidFill>
                  <a:schemeClr val="bg1"/>
                </a:solidFill>
              </a:rPr>
              <a:t>Explanation </a:t>
            </a:r>
          </a:p>
          <a:p>
            <a:pPr marL="342900" indent="-342900">
              <a:buFont typeface="Arial" panose="020B0604020202020204" pitchFamily="34" charset="0"/>
              <a:buChar char="•"/>
            </a:pPr>
            <a:r>
              <a:rPr lang="en-US" sz="2000" dirty="0">
                <a:solidFill>
                  <a:schemeClr val="bg1"/>
                </a:solidFill>
              </a:rPr>
              <a:t>We are looking for the first occurrence of a successful landing on the ground pan</a:t>
            </a:r>
          </a:p>
          <a:p>
            <a:pPr marL="342900" indent="-342900">
              <a:buFont typeface="Arial" panose="020B0604020202020204" pitchFamily="34" charset="0"/>
              <a:buChar char="•"/>
            </a:pPr>
            <a:r>
              <a:rPr lang="en-US" sz="2000" dirty="0">
                <a:solidFill>
                  <a:schemeClr val="bg1"/>
                </a:solidFill>
              </a:rPr>
              <a:t>Using the min function to return the first date and then using the condition </a:t>
            </a:r>
            <a:r>
              <a:rPr lang="en-US" sz="2000" dirty="0" err="1">
                <a:solidFill>
                  <a:schemeClr val="bg1"/>
                </a:solidFill>
              </a:rPr>
              <a:t>Landing_Outcome</a:t>
            </a:r>
            <a:r>
              <a:rPr lang="en-US" sz="2000" dirty="0">
                <a:solidFill>
                  <a:schemeClr val="bg1"/>
                </a:solidFill>
              </a:rPr>
              <a:t> = Success (</a:t>
            </a:r>
            <a:r>
              <a:rPr lang="en-US" sz="2000">
                <a:solidFill>
                  <a:schemeClr val="bg1"/>
                </a:solidFill>
              </a:rPr>
              <a:t>ground pad) to </a:t>
            </a:r>
            <a:r>
              <a:rPr lang="en-US" sz="2000" dirty="0">
                <a:solidFill>
                  <a:schemeClr val="bg1"/>
                </a:solidFill>
              </a:rPr>
              <a:t>filter the records</a:t>
            </a:r>
          </a:p>
        </p:txBody>
      </p:sp>
      <p:pic>
        <p:nvPicPr>
          <p:cNvPr id="8" name="Picture 7">
            <a:extLst>
              <a:ext uri="{FF2B5EF4-FFF2-40B4-BE49-F238E27FC236}">
                <a16:creationId xmlns:a16="http://schemas.microsoft.com/office/drawing/2014/main" id="{A1040305-794B-ECE0-4251-8124C070F84F}"/>
              </a:ext>
            </a:extLst>
          </p:cNvPr>
          <p:cNvPicPr>
            <a:picLocks noChangeAspect="1"/>
          </p:cNvPicPr>
          <p:nvPr/>
        </p:nvPicPr>
        <p:blipFill>
          <a:blip r:embed="rId3"/>
          <a:stretch>
            <a:fillRect/>
          </a:stretch>
        </p:blipFill>
        <p:spPr>
          <a:xfrm>
            <a:off x="8799733" y="2098543"/>
            <a:ext cx="838317" cy="571580"/>
          </a:xfrm>
          <a:prstGeom prst="rect">
            <a:avLst/>
          </a:prstGeom>
        </p:spPr>
      </p:pic>
    </p:spTree>
    <p:extLst>
      <p:ext uri="{BB962C8B-B14F-4D97-AF65-F5344CB8AC3E}">
        <p14:creationId xmlns:p14="http://schemas.microsoft.com/office/powerpoint/2010/main" val="1632437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Rectangle: Rounded Corners 1">
            <a:extLst>
              <a:ext uri="{FF2B5EF4-FFF2-40B4-BE49-F238E27FC236}">
                <a16:creationId xmlns:a16="http://schemas.microsoft.com/office/drawing/2014/main" id="{BC76B172-154E-7DD9-D5B1-04C04679161A}"/>
              </a:ext>
            </a:extLst>
          </p:cNvPr>
          <p:cNvSpPr>
            <a:spLocks noGrp="1" noRot="1" noMove="1" noResize="1" noEditPoints="1" noAdjustHandles="1" noChangeArrowheads="1" noChangeShapeType="1"/>
          </p:cNvSpPr>
          <p:nvPr/>
        </p:nvSpPr>
        <p:spPr>
          <a:xfrm>
            <a:off x="611767" y="576197"/>
            <a:ext cx="3799367" cy="5643628"/>
          </a:xfrm>
          <a:prstGeom prst="roundRect">
            <a:avLst>
              <a:gd name="adj" fmla="val 3048"/>
            </a:avLst>
          </a:prstGeom>
          <a:gradFill flip="none" rotWithShape="1">
            <a:gsLst>
              <a:gs pos="100000">
                <a:schemeClr val="bg1">
                  <a:alpha val="0"/>
                  <a:lumMod val="0"/>
                </a:schemeClr>
              </a:gs>
              <a:gs pos="0">
                <a:srgbClr val="0B49CB"/>
              </a:gs>
            </a:gsLst>
            <a:lin ang="5400000" scaled="1"/>
            <a:tileRect/>
          </a:gra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66627" y="1206693"/>
            <a:ext cx="3289648" cy="41632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400" kern="1200" dirty="0">
                <a:solidFill>
                  <a:schemeClr val="bg1"/>
                </a:solidFill>
                <a:latin typeface="Aptos Display" panose="020B0004020202020204" pitchFamily="34" charset="0"/>
                <a:ea typeface="+mj-ea"/>
                <a:cs typeface="+mj-cs"/>
              </a:rPr>
              <a:t>Executive Summary</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bg1">
                    <a:lumMod val="50000"/>
                  </a:schemeClr>
                </a:solidFill>
                <a:latin typeface="+mn-lt"/>
              </a:rPr>
              <a:pPr>
                <a:spcAft>
                  <a:spcPts val="600"/>
                </a:spcAft>
              </a:pPr>
              <a:t>3</a:t>
            </a:fld>
            <a:endParaRPr lang="en-US" sz="1200">
              <a:solidFill>
                <a:schemeClr val="bg1">
                  <a:lumMod val="50000"/>
                </a:schemeClr>
              </a:solidFill>
              <a:latin typeface="+mn-lt"/>
            </a:endParaRPr>
          </a:p>
        </p:txBody>
      </p:sp>
      <p:sp>
        <p:nvSpPr>
          <p:cNvPr id="5" name="Rectangle: Rounded Corners 4">
            <a:extLst>
              <a:ext uri="{FF2B5EF4-FFF2-40B4-BE49-F238E27FC236}">
                <a16:creationId xmlns:a16="http://schemas.microsoft.com/office/drawing/2014/main" id="{7EF03F25-78B2-695E-1F06-C343B1CB86D9}"/>
              </a:ext>
            </a:extLst>
          </p:cNvPr>
          <p:cNvSpPr/>
          <p:nvPr/>
        </p:nvSpPr>
        <p:spPr>
          <a:xfrm>
            <a:off x="5415814" y="842010"/>
            <a:ext cx="6357972" cy="2730530"/>
          </a:xfrm>
          <a:prstGeom prst="roundRect">
            <a:avLst>
              <a:gd name="adj" fmla="val 3322"/>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0252C52C-AFF8-8B41-A871-70DD9DB2960D}"/>
              </a:ext>
            </a:extLst>
          </p:cNvPr>
          <p:cNvSpPr/>
          <p:nvPr/>
        </p:nvSpPr>
        <p:spPr>
          <a:xfrm>
            <a:off x="5514747" y="583019"/>
            <a:ext cx="4238846" cy="531627"/>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t>SUMMARY OF METHODOLOGIES</a:t>
            </a:r>
          </a:p>
        </p:txBody>
      </p:sp>
      <p:sp>
        <p:nvSpPr>
          <p:cNvPr id="7" name="TextBox 6">
            <a:extLst>
              <a:ext uri="{FF2B5EF4-FFF2-40B4-BE49-F238E27FC236}">
                <a16:creationId xmlns:a16="http://schemas.microsoft.com/office/drawing/2014/main" id="{015DB698-9624-3EA4-6BCB-51C06597CCAF}"/>
              </a:ext>
            </a:extLst>
          </p:cNvPr>
          <p:cNvSpPr txBox="1"/>
          <p:nvPr/>
        </p:nvSpPr>
        <p:spPr>
          <a:xfrm>
            <a:off x="5784112" y="1253278"/>
            <a:ext cx="4841358"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rPr>
              <a:t>Data Collection through SpaceX API</a:t>
            </a:r>
          </a:p>
          <a:p>
            <a:pPr marL="285750" indent="-285750">
              <a:buFont typeface="Arial" panose="020B0604020202020204" pitchFamily="34" charset="0"/>
              <a:buChar char="•"/>
            </a:pPr>
            <a:r>
              <a:rPr lang="en-US" sz="2000" dirty="0">
                <a:solidFill>
                  <a:schemeClr val="bg1"/>
                </a:solidFill>
              </a:rPr>
              <a:t>Data Collection with Web Scraping</a:t>
            </a:r>
          </a:p>
          <a:p>
            <a:pPr marL="285750" indent="-285750">
              <a:buFont typeface="Arial" panose="020B0604020202020204" pitchFamily="34" charset="0"/>
              <a:buChar char="•"/>
            </a:pPr>
            <a:r>
              <a:rPr lang="en-US" sz="2000" dirty="0">
                <a:solidFill>
                  <a:schemeClr val="bg1"/>
                </a:solidFill>
              </a:rPr>
              <a:t>Data Wrangling</a:t>
            </a:r>
          </a:p>
          <a:p>
            <a:pPr marL="285750" indent="-285750">
              <a:buFont typeface="Arial" panose="020B0604020202020204" pitchFamily="34" charset="0"/>
              <a:buChar char="•"/>
            </a:pPr>
            <a:r>
              <a:rPr lang="en-US" sz="2000" dirty="0">
                <a:solidFill>
                  <a:schemeClr val="bg1"/>
                </a:solidFill>
              </a:rPr>
              <a:t>EDA with Visualization</a:t>
            </a:r>
          </a:p>
          <a:p>
            <a:pPr marL="285750" indent="-285750">
              <a:buFont typeface="Arial" panose="020B0604020202020204" pitchFamily="34" charset="0"/>
              <a:buChar char="•"/>
            </a:pPr>
            <a:r>
              <a:rPr lang="en-US" sz="2000" dirty="0">
                <a:solidFill>
                  <a:schemeClr val="bg1"/>
                </a:solidFill>
              </a:rPr>
              <a:t>EDA with SQL</a:t>
            </a:r>
          </a:p>
          <a:p>
            <a:pPr marL="285750" indent="-285750">
              <a:buFont typeface="Arial" panose="020B0604020202020204" pitchFamily="34" charset="0"/>
              <a:buChar char="•"/>
            </a:pPr>
            <a:r>
              <a:rPr lang="en-US" sz="2000" dirty="0">
                <a:solidFill>
                  <a:schemeClr val="bg1"/>
                </a:solidFill>
              </a:rPr>
              <a:t>Building an Interactive Map with Folium</a:t>
            </a:r>
          </a:p>
          <a:p>
            <a:pPr marL="285750" indent="-285750">
              <a:buFont typeface="Arial" panose="020B0604020202020204" pitchFamily="34" charset="0"/>
              <a:buChar char="•"/>
            </a:pPr>
            <a:r>
              <a:rPr lang="en-US" sz="2000" dirty="0">
                <a:solidFill>
                  <a:schemeClr val="bg1"/>
                </a:solidFill>
              </a:rPr>
              <a:t>Machine Learning Prediction and Analysis</a:t>
            </a:r>
          </a:p>
          <a:p>
            <a:pPr marL="285750" indent="-285750">
              <a:buFont typeface="Arial" panose="020B0604020202020204" pitchFamily="34" charset="0"/>
              <a:buChar char="•"/>
            </a:pPr>
            <a:endParaRPr lang="en-US" sz="2000" dirty="0">
              <a:solidFill>
                <a:schemeClr val="bg1"/>
              </a:solidFill>
            </a:endParaRPr>
          </a:p>
        </p:txBody>
      </p:sp>
      <p:sp>
        <p:nvSpPr>
          <p:cNvPr id="8" name="Rectangle: Rounded Corners 7">
            <a:extLst>
              <a:ext uri="{FF2B5EF4-FFF2-40B4-BE49-F238E27FC236}">
                <a16:creationId xmlns:a16="http://schemas.microsoft.com/office/drawing/2014/main" id="{E8DF9825-BBB2-39EB-F626-F8EC81A17F73}"/>
              </a:ext>
            </a:extLst>
          </p:cNvPr>
          <p:cNvSpPr/>
          <p:nvPr/>
        </p:nvSpPr>
        <p:spPr>
          <a:xfrm>
            <a:off x="5415814" y="4081394"/>
            <a:ext cx="6357972" cy="1500289"/>
          </a:xfrm>
          <a:prstGeom prst="roundRect">
            <a:avLst>
              <a:gd name="adj" fmla="val 3322"/>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A6F5A0F9-578D-0599-04EC-01A2CF986714}"/>
              </a:ext>
            </a:extLst>
          </p:cNvPr>
          <p:cNvSpPr/>
          <p:nvPr/>
        </p:nvSpPr>
        <p:spPr>
          <a:xfrm>
            <a:off x="5514747" y="3815581"/>
            <a:ext cx="4385544" cy="551825"/>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t>SUMMARY OF ALL RESULTS</a:t>
            </a:r>
          </a:p>
        </p:txBody>
      </p:sp>
      <p:sp>
        <p:nvSpPr>
          <p:cNvPr id="13" name="TextBox 12">
            <a:extLst>
              <a:ext uri="{FF2B5EF4-FFF2-40B4-BE49-F238E27FC236}">
                <a16:creationId xmlns:a16="http://schemas.microsoft.com/office/drawing/2014/main" id="{954FDA90-1EB6-A107-FB5C-F1BA25D962FD}"/>
              </a:ext>
            </a:extLst>
          </p:cNvPr>
          <p:cNvSpPr txBox="1"/>
          <p:nvPr/>
        </p:nvSpPr>
        <p:spPr>
          <a:xfrm>
            <a:off x="5616562" y="4374901"/>
            <a:ext cx="588786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rPr>
              <a:t>Preliminary analysis based on EDA</a:t>
            </a:r>
          </a:p>
          <a:p>
            <a:pPr marL="285750" indent="-285750">
              <a:buFont typeface="Arial" panose="020B0604020202020204" pitchFamily="34" charset="0"/>
              <a:buChar char="•"/>
            </a:pPr>
            <a:r>
              <a:rPr lang="en-US" sz="2000" dirty="0">
                <a:solidFill>
                  <a:schemeClr val="bg1"/>
                </a:solidFill>
              </a:rPr>
              <a:t>Interactive Analytics with screenshots</a:t>
            </a:r>
          </a:p>
          <a:p>
            <a:pPr marL="285750" indent="-285750">
              <a:buFont typeface="Arial" panose="020B0604020202020204" pitchFamily="34" charset="0"/>
              <a:buChar char="•"/>
            </a:pPr>
            <a:r>
              <a:rPr lang="en-US" sz="2000" dirty="0">
                <a:solidFill>
                  <a:schemeClr val="bg1"/>
                </a:solidFill>
              </a:rPr>
              <a:t>Machine Learning Predictive analysis results </a:t>
            </a:r>
          </a:p>
        </p:txBody>
      </p:sp>
    </p:spTree>
    <p:extLst>
      <p:ext uri="{BB962C8B-B14F-4D97-AF65-F5344CB8AC3E}">
        <p14:creationId xmlns:p14="http://schemas.microsoft.com/office/powerpoint/2010/main" val="5216310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Rounded Corners 2">
            <a:extLst>
              <a:ext uri="{FF2B5EF4-FFF2-40B4-BE49-F238E27FC236}">
                <a16:creationId xmlns:a16="http://schemas.microsoft.com/office/drawing/2014/main" id="{0252C52C-AFF8-8B41-A871-70DD9DB2960D}"/>
              </a:ext>
            </a:extLst>
          </p:cNvPr>
          <p:cNvSpPr>
            <a:spLocks noGrp="1" noRot="1" noMove="1" noResize="1" noEditPoints="1" noAdjustHandles="1" noChangeArrowheads="1" noChangeShapeType="1"/>
          </p:cNvSpPr>
          <p:nvPr/>
        </p:nvSpPr>
        <p:spPr>
          <a:xfrm>
            <a:off x="368595" y="148856"/>
            <a:ext cx="11334307" cy="944306"/>
          </a:xfrm>
          <a:prstGeom prst="roundRect">
            <a:avLst/>
          </a:prstGeom>
          <a:gradFill flip="none" rotWithShape="1">
            <a:gsLst>
              <a:gs pos="0">
                <a:srgbClr val="0B47C5"/>
              </a:gs>
              <a:gs pos="100000">
                <a:schemeClr val="accent1">
                  <a:tint val="23500"/>
                  <a:satMod val="160000"/>
                  <a:alpha val="0"/>
                  <a:lumMod val="4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bg1"/>
                </a:solidFill>
                <a:latin typeface="Aptos Display" panose="020B0004020202020204" pitchFamily="34" charset="0"/>
              </a:rPr>
              <a:t>Successful Drone Ship Landing with Payload between 4000 and 6000</a:t>
            </a:r>
          </a:p>
        </p:txBody>
      </p:sp>
      <p:sp>
        <p:nvSpPr>
          <p:cNvPr id="2" name="TextBox 1">
            <a:extLst>
              <a:ext uri="{FF2B5EF4-FFF2-40B4-BE49-F238E27FC236}">
                <a16:creationId xmlns:a16="http://schemas.microsoft.com/office/drawing/2014/main" id="{7F970BFE-9076-8EB9-A5F6-8C986FD3AD08}"/>
              </a:ext>
            </a:extLst>
          </p:cNvPr>
          <p:cNvSpPr txBox="1"/>
          <p:nvPr/>
        </p:nvSpPr>
        <p:spPr>
          <a:xfrm>
            <a:off x="368595" y="1453117"/>
            <a:ext cx="6009979" cy="2185214"/>
          </a:xfrm>
          <a:prstGeom prst="rect">
            <a:avLst/>
          </a:prstGeom>
          <a:noFill/>
        </p:spPr>
        <p:txBody>
          <a:bodyPr wrap="none" rtlCol="0">
            <a:spAutoFit/>
          </a:bodyPr>
          <a:lstStyle/>
          <a:p>
            <a:r>
              <a:rPr lang="en-US" sz="2800" dirty="0">
                <a:solidFill>
                  <a:schemeClr val="bg1"/>
                </a:solidFill>
              </a:rPr>
              <a:t>SQL Query</a:t>
            </a:r>
          </a:p>
          <a:p>
            <a:r>
              <a:rPr lang="en-US" b="0" dirty="0">
                <a:solidFill>
                  <a:srgbClr val="CE9178"/>
                </a:solidFill>
                <a:effectLst/>
                <a:latin typeface="Consolas" panose="020B0609020204030204" pitchFamily="49" charset="0"/>
              </a:rPr>
              <a:t>SELECT </a:t>
            </a:r>
            <a:r>
              <a:rPr lang="en-US" b="0" dirty="0" err="1">
                <a:solidFill>
                  <a:srgbClr val="CE9178"/>
                </a:solidFill>
                <a:effectLst/>
                <a:latin typeface="Consolas" panose="020B0609020204030204" pitchFamily="49" charset="0"/>
              </a:rPr>
              <a:t>Booster_Version</a:t>
            </a:r>
            <a:endParaRPr lang="en-US" b="0" dirty="0">
              <a:solidFill>
                <a:srgbClr val="D4D4D4"/>
              </a:solidFill>
              <a:effectLst/>
              <a:latin typeface="Consolas" panose="020B0609020204030204" pitchFamily="49" charset="0"/>
            </a:endParaRPr>
          </a:p>
          <a:p>
            <a:r>
              <a:rPr lang="en-US" b="0" dirty="0">
                <a:solidFill>
                  <a:srgbClr val="CE9178"/>
                </a:solidFill>
                <a:effectLst/>
                <a:latin typeface="Consolas" panose="020B0609020204030204" pitchFamily="49" charset="0"/>
              </a:rPr>
              <a:t>FROM SPACEXTBL</a:t>
            </a:r>
            <a:endParaRPr lang="en-US" b="0" dirty="0">
              <a:solidFill>
                <a:srgbClr val="D4D4D4"/>
              </a:solidFill>
              <a:effectLst/>
              <a:latin typeface="Consolas" panose="020B0609020204030204" pitchFamily="49" charset="0"/>
            </a:endParaRPr>
          </a:p>
          <a:p>
            <a:r>
              <a:rPr lang="en-US" b="0" dirty="0">
                <a:solidFill>
                  <a:srgbClr val="CE9178"/>
                </a:solidFill>
                <a:effectLst/>
                <a:latin typeface="Consolas" panose="020B0609020204030204" pitchFamily="49" charset="0"/>
              </a:rPr>
              <a:t>WHERE </a:t>
            </a:r>
            <a:r>
              <a:rPr lang="en-US" b="0" dirty="0" err="1">
                <a:solidFill>
                  <a:srgbClr val="CE9178"/>
                </a:solidFill>
                <a:effectLst/>
                <a:latin typeface="Consolas" panose="020B0609020204030204" pitchFamily="49" charset="0"/>
              </a:rPr>
              <a:t>Landing_Outcome</a:t>
            </a:r>
            <a:r>
              <a:rPr lang="en-US" b="0" dirty="0">
                <a:solidFill>
                  <a:srgbClr val="CE9178"/>
                </a:solidFill>
                <a:effectLst/>
                <a:latin typeface="Consolas" panose="020B0609020204030204" pitchFamily="49" charset="0"/>
              </a:rPr>
              <a:t> = 'Success (drone ship)'</a:t>
            </a:r>
            <a:endParaRPr lang="en-US" b="0" dirty="0">
              <a:solidFill>
                <a:srgbClr val="D4D4D4"/>
              </a:solidFill>
              <a:effectLst/>
              <a:latin typeface="Consolas" panose="020B0609020204030204" pitchFamily="49" charset="0"/>
            </a:endParaRPr>
          </a:p>
          <a:p>
            <a:r>
              <a:rPr lang="en-US" b="0" dirty="0">
                <a:solidFill>
                  <a:srgbClr val="CE9178"/>
                </a:solidFill>
                <a:effectLst/>
                <a:latin typeface="Consolas" panose="020B0609020204030204" pitchFamily="49" charset="0"/>
              </a:rPr>
              <a:t>AND PAYLOAD_MASS__KG_ &gt; 4000</a:t>
            </a:r>
            <a:endParaRPr lang="en-US" b="0" dirty="0">
              <a:solidFill>
                <a:srgbClr val="D4D4D4"/>
              </a:solidFill>
              <a:effectLst/>
              <a:latin typeface="Consolas" panose="020B0609020204030204" pitchFamily="49" charset="0"/>
            </a:endParaRPr>
          </a:p>
          <a:p>
            <a:r>
              <a:rPr lang="en-US" b="0" dirty="0">
                <a:solidFill>
                  <a:srgbClr val="CE9178"/>
                </a:solidFill>
                <a:effectLst/>
                <a:latin typeface="Consolas" panose="020B0609020204030204" pitchFamily="49" charset="0"/>
              </a:rPr>
              <a:t>AND PAYLOAD_MASS__KG_ &lt; 6000;</a:t>
            </a:r>
            <a:endParaRPr lang="en-US" b="0" dirty="0">
              <a:solidFill>
                <a:srgbClr val="D4D4D4"/>
              </a:solidFill>
              <a:effectLst/>
              <a:latin typeface="Consolas" panose="020B0609020204030204" pitchFamily="49" charset="0"/>
            </a:endParaRPr>
          </a:p>
          <a:p>
            <a:endParaRPr lang="en-US" dirty="0">
              <a:solidFill>
                <a:schemeClr val="bg1"/>
              </a:solidFill>
            </a:endParaRPr>
          </a:p>
        </p:txBody>
      </p:sp>
      <p:sp>
        <p:nvSpPr>
          <p:cNvPr id="4" name="TextBox 3">
            <a:extLst>
              <a:ext uri="{FF2B5EF4-FFF2-40B4-BE49-F238E27FC236}">
                <a16:creationId xmlns:a16="http://schemas.microsoft.com/office/drawing/2014/main" id="{0321C3FB-3796-63AD-1454-3D5CAEA06318}"/>
              </a:ext>
            </a:extLst>
          </p:cNvPr>
          <p:cNvSpPr txBox="1"/>
          <p:nvPr/>
        </p:nvSpPr>
        <p:spPr>
          <a:xfrm>
            <a:off x="8187071" y="1453117"/>
            <a:ext cx="2063642" cy="523220"/>
          </a:xfrm>
          <a:prstGeom prst="rect">
            <a:avLst/>
          </a:prstGeom>
          <a:noFill/>
        </p:spPr>
        <p:txBody>
          <a:bodyPr wrap="none" rtlCol="0">
            <a:spAutoFit/>
          </a:bodyPr>
          <a:lstStyle/>
          <a:p>
            <a:r>
              <a:rPr lang="en-US" sz="2800" dirty="0">
                <a:solidFill>
                  <a:schemeClr val="bg1"/>
                </a:solidFill>
              </a:rPr>
              <a:t>Query Result</a:t>
            </a:r>
          </a:p>
        </p:txBody>
      </p:sp>
      <p:sp>
        <p:nvSpPr>
          <p:cNvPr id="7" name="TextBox 6">
            <a:extLst>
              <a:ext uri="{FF2B5EF4-FFF2-40B4-BE49-F238E27FC236}">
                <a16:creationId xmlns:a16="http://schemas.microsoft.com/office/drawing/2014/main" id="{937395C1-EDA6-7CFF-6796-6392D6392307}"/>
              </a:ext>
            </a:extLst>
          </p:cNvPr>
          <p:cNvSpPr txBox="1"/>
          <p:nvPr/>
        </p:nvSpPr>
        <p:spPr>
          <a:xfrm>
            <a:off x="1282995" y="4247085"/>
            <a:ext cx="9704205" cy="2308324"/>
          </a:xfrm>
          <a:prstGeom prst="rect">
            <a:avLst/>
          </a:prstGeom>
          <a:noFill/>
        </p:spPr>
        <p:txBody>
          <a:bodyPr wrap="square" rtlCol="0">
            <a:spAutoFit/>
          </a:bodyPr>
          <a:lstStyle/>
          <a:p>
            <a:r>
              <a:rPr lang="en-US" sz="2400" dirty="0">
                <a:solidFill>
                  <a:schemeClr val="bg1"/>
                </a:solidFill>
              </a:rPr>
              <a:t>Explanation </a:t>
            </a:r>
          </a:p>
          <a:p>
            <a:pPr marL="342900" indent="-342900">
              <a:buFont typeface="Arial" panose="020B0604020202020204" pitchFamily="34" charset="0"/>
              <a:buChar char="•"/>
            </a:pPr>
            <a:r>
              <a:rPr lang="en-US" sz="2000" dirty="0">
                <a:solidFill>
                  <a:schemeClr val="bg1"/>
                </a:solidFill>
              </a:rPr>
              <a:t>We are looking for the names of boosters that have success in drone ship and have a payload mass more significant than 4000 but less than 6000</a:t>
            </a:r>
          </a:p>
          <a:p>
            <a:pPr marL="342900" indent="-342900">
              <a:buFont typeface="Arial" panose="020B0604020202020204" pitchFamily="34" charset="0"/>
              <a:buChar char="•"/>
            </a:pPr>
            <a:r>
              <a:rPr lang="en-US" sz="2000" dirty="0">
                <a:solidFill>
                  <a:schemeClr val="bg1"/>
                </a:solidFill>
              </a:rPr>
              <a:t>Using the condition </a:t>
            </a:r>
            <a:r>
              <a:rPr lang="en-US" sz="2000" dirty="0" err="1">
                <a:solidFill>
                  <a:schemeClr val="bg1"/>
                </a:solidFill>
              </a:rPr>
              <a:t>Landing_Outcome</a:t>
            </a:r>
            <a:r>
              <a:rPr lang="en-US" sz="2000" dirty="0">
                <a:solidFill>
                  <a:schemeClr val="bg1"/>
                </a:solidFill>
              </a:rPr>
              <a:t> = ‘Success (drone ship)’ to filter the records by landing outcome</a:t>
            </a:r>
          </a:p>
          <a:p>
            <a:pPr marL="342900" indent="-342900">
              <a:buFont typeface="Arial" panose="020B0604020202020204" pitchFamily="34" charset="0"/>
              <a:buChar char="•"/>
            </a:pPr>
            <a:r>
              <a:rPr lang="en-US" sz="2000" dirty="0">
                <a:solidFill>
                  <a:schemeClr val="bg1"/>
                </a:solidFill>
              </a:rPr>
              <a:t>Using the condition </a:t>
            </a:r>
            <a:r>
              <a:rPr lang="en-US" sz="2000" dirty="0" err="1">
                <a:solidFill>
                  <a:schemeClr val="bg1"/>
                </a:solidFill>
              </a:rPr>
              <a:t>payload_mass_kg</a:t>
            </a:r>
            <a:r>
              <a:rPr lang="en-US" sz="2000" dirty="0">
                <a:solidFill>
                  <a:schemeClr val="bg1"/>
                </a:solidFill>
              </a:rPr>
              <a:t>_&gt; 4000 and </a:t>
            </a:r>
            <a:r>
              <a:rPr lang="en-US" sz="2000" dirty="0" err="1">
                <a:solidFill>
                  <a:schemeClr val="bg1"/>
                </a:solidFill>
              </a:rPr>
              <a:t>payload_mass_kg</a:t>
            </a:r>
            <a:r>
              <a:rPr lang="en-US" sz="2000" dirty="0">
                <a:solidFill>
                  <a:schemeClr val="bg1"/>
                </a:solidFill>
              </a:rPr>
              <a:t>_ &lt; 6000 to filter the records by payload mass</a:t>
            </a:r>
          </a:p>
        </p:txBody>
      </p:sp>
      <p:pic>
        <p:nvPicPr>
          <p:cNvPr id="6" name="Picture 5">
            <a:extLst>
              <a:ext uri="{FF2B5EF4-FFF2-40B4-BE49-F238E27FC236}">
                <a16:creationId xmlns:a16="http://schemas.microsoft.com/office/drawing/2014/main" id="{5810AD1F-7D30-1A89-FBB5-C36DBAD965A3}"/>
              </a:ext>
            </a:extLst>
          </p:cNvPr>
          <p:cNvPicPr>
            <a:picLocks noChangeAspect="1"/>
          </p:cNvPicPr>
          <p:nvPr/>
        </p:nvPicPr>
        <p:blipFill>
          <a:blip r:embed="rId3"/>
          <a:stretch>
            <a:fillRect/>
          </a:stretch>
        </p:blipFill>
        <p:spPr>
          <a:xfrm>
            <a:off x="8623496" y="1976337"/>
            <a:ext cx="1190791" cy="1486107"/>
          </a:xfrm>
          <a:prstGeom prst="rect">
            <a:avLst/>
          </a:prstGeom>
        </p:spPr>
      </p:pic>
    </p:spTree>
    <p:extLst>
      <p:ext uri="{BB962C8B-B14F-4D97-AF65-F5344CB8AC3E}">
        <p14:creationId xmlns:p14="http://schemas.microsoft.com/office/powerpoint/2010/main" val="384982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Rounded Corners 2">
            <a:extLst>
              <a:ext uri="{FF2B5EF4-FFF2-40B4-BE49-F238E27FC236}">
                <a16:creationId xmlns:a16="http://schemas.microsoft.com/office/drawing/2014/main" id="{0252C52C-AFF8-8B41-A871-70DD9DB2960D}"/>
              </a:ext>
            </a:extLst>
          </p:cNvPr>
          <p:cNvSpPr>
            <a:spLocks noGrp="1" noRot="1" noMove="1" noResize="1" noEditPoints="1" noAdjustHandles="1" noChangeArrowheads="1" noChangeShapeType="1"/>
          </p:cNvSpPr>
          <p:nvPr/>
        </p:nvSpPr>
        <p:spPr>
          <a:xfrm>
            <a:off x="368595" y="148856"/>
            <a:ext cx="11334307" cy="944306"/>
          </a:xfrm>
          <a:prstGeom prst="roundRect">
            <a:avLst/>
          </a:prstGeom>
          <a:gradFill flip="none" rotWithShape="1">
            <a:gsLst>
              <a:gs pos="0">
                <a:srgbClr val="0B47C5"/>
              </a:gs>
              <a:gs pos="100000">
                <a:schemeClr val="accent1">
                  <a:tint val="23500"/>
                  <a:satMod val="160000"/>
                  <a:alpha val="0"/>
                  <a:lumMod val="4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bg1"/>
                </a:solidFill>
                <a:latin typeface="Aptos Display" panose="020B0004020202020204" pitchFamily="34" charset="0"/>
              </a:rPr>
              <a:t>Total Number of Successful and Failure Mission Outcomes</a:t>
            </a:r>
          </a:p>
        </p:txBody>
      </p:sp>
      <p:sp>
        <p:nvSpPr>
          <p:cNvPr id="2" name="TextBox 1">
            <a:extLst>
              <a:ext uri="{FF2B5EF4-FFF2-40B4-BE49-F238E27FC236}">
                <a16:creationId xmlns:a16="http://schemas.microsoft.com/office/drawing/2014/main" id="{7F970BFE-9076-8EB9-A5F6-8C986FD3AD08}"/>
              </a:ext>
            </a:extLst>
          </p:cNvPr>
          <p:cNvSpPr txBox="1"/>
          <p:nvPr/>
        </p:nvSpPr>
        <p:spPr>
          <a:xfrm>
            <a:off x="1204800" y="1242018"/>
            <a:ext cx="4535216" cy="3216265"/>
          </a:xfrm>
          <a:prstGeom prst="rect">
            <a:avLst/>
          </a:prstGeom>
          <a:noFill/>
        </p:spPr>
        <p:txBody>
          <a:bodyPr wrap="none" rtlCol="0">
            <a:spAutoFit/>
          </a:bodyPr>
          <a:lstStyle/>
          <a:p>
            <a:r>
              <a:rPr lang="en-US" sz="2800" dirty="0">
                <a:solidFill>
                  <a:schemeClr val="bg1"/>
                </a:solidFill>
              </a:rPr>
              <a:t>SQL Query</a:t>
            </a:r>
          </a:p>
          <a:p>
            <a:r>
              <a:rPr lang="en-US" sz="1050" b="0" dirty="0">
                <a:solidFill>
                  <a:srgbClr val="CE9178"/>
                </a:solidFill>
                <a:effectLst/>
                <a:latin typeface="Consolas" panose="020B0609020204030204" pitchFamily="49" charset="0"/>
              </a:rPr>
              <a:t>SELECT</a:t>
            </a:r>
            <a:endParaRPr lang="en-US" sz="1050" b="0" dirty="0">
              <a:solidFill>
                <a:srgbClr val="D4D4D4"/>
              </a:solidFill>
              <a:effectLst/>
              <a:latin typeface="Consolas" panose="020B0609020204030204" pitchFamily="49" charset="0"/>
            </a:endParaRPr>
          </a:p>
          <a:p>
            <a:r>
              <a:rPr lang="en-US" sz="1050" b="0" dirty="0">
                <a:solidFill>
                  <a:srgbClr val="CE9178"/>
                </a:solidFill>
                <a:effectLst/>
                <a:latin typeface="Consolas" panose="020B0609020204030204" pitchFamily="49" charset="0"/>
              </a:rPr>
              <a:t>    CASE</a:t>
            </a:r>
            <a:endParaRPr lang="en-US" sz="1050" b="0" dirty="0">
              <a:solidFill>
                <a:srgbClr val="D4D4D4"/>
              </a:solidFill>
              <a:effectLst/>
              <a:latin typeface="Consolas" panose="020B0609020204030204" pitchFamily="49" charset="0"/>
            </a:endParaRPr>
          </a:p>
          <a:p>
            <a:r>
              <a:rPr lang="en-US" sz="1050" b="0" dirty="0">
                <a:solidFill>
                  <a:srgbClr val="CE9178"/>
                </a:solidFill>
                <a:effectLst/>
                <a:latin typeface="Consolas" panose="020B0609020204030204" pitchFamily="49" charset="0"/>
              </a:rPr>
              <a:t>        WHEN </a:t>
            </a:r>
            <a:r>
              <a:rPr lang="en-US" sz="1050" b="0" dirty="0" err="1">
                <a:solidFill>
                  <a:srgbClr val="CE9178"/>
                </a:solidFill>
                <a:effectLst/>
                <a:latin typeface="Consolas" panose="020B0609020204030204" pitchFamily="49" charset="0"/>
              </a:rPr>
              <a:t>Mission_Outcome</a:t>
            </a:r>
            <a:r>
              <a:rPr lang="en-US" sz="1050" b="0" dirty="0">
                <a:solidFill>
                  <a:srgbClr val="CE9178"/>
                </a:solidFill>
                <a:effectLst/>
                <a:latin typeface="Consolas" panose="020B0609020204030204" pitchFamily="49" charset="0"/>
              </a:rPr>
              <a:t> LIKE 'Success%' THEN 'Success'</a:t>
            </a:r>
            <a:endParaRPr lang="en-US" sz="1050" b="0" dirty="0">
              <a:solidFill>
                <a:srgbClr val="D4D4D4"/>
              </a:solidFill>
              <a:effectLst/>
              <a:latin typeface="Consolas" panose="020B0609020204030204" pitchFamily="49" charset="0"/>
            </a:endParaRPr>
          </a:p>
          <a:p>
            <a:r>
              <a:rPr lang="en-US" sz="1050" b="0" dirty="0">
                <a:solidFill>
                  <a:srgbClr val="CE9178"/>
                </a:solidFill>
                <a:effectLst/>
                <a:latin typeface="Consolas" panose="020B0609020204030204" pitchFamily="49" charset="0"/>
              </a:rPr>
              <a:t>        ELSE 'Failure'</a:t>
            </a:r>
            <a:endParaRPr lang="en-US" sz="1050" b="0" dirty="0">
              <a:solidFill>
                <a:srgbClr val="D4D4D4"/>
              </a:solidFill>
              <a:effectLst/>
              <a:latin typeface="Consolas" panose="020B0609020204030204" pitchFamily="49" charset="0"/>
            </a:endParaRPr>
          </a:p>
          <a:p>
            <a:r>
              <a:rPr lang="en-US" sz="1050" b="0" dirty="0">
                <a:solidFill>
                  <a:srgbClr val="CE9178"/>
                </a:solidFill>
                <a:effectLst/>
                <a:latin typeface="Consolas" panose="020B0609020204030204" pitchFamily="49" charset="0"/>
              </a:rPr>
              <a:t>    END AS Outcome,</a:t>
            </a:r>
            <a:endParaRPr lang="en-US" sz="1050" b="0" dirty="0">
              <a:solidFill>
                <a:srgbClr val="D4D4D4"/>
              </a:solidFill>
              <a:effectLst/>
              <a:latin typeface="Consolas" panose="020B0609020204030204" pitchFamily="49" charset="0"/>
            </a:endParaRPr>
          </a:p>
          <a:p>
            <a:r>
              <a:rPr lang="en-US" sz="1050" b="0" dirty="0">
                <a:solidFill>
                  <a:srgbClr val="CE9178"/>
                </a:solidFill>
                <a:effectLst/>
                <a:latin typeface="Consolas" panose="020B0609020204030204" pitchFamily="49" charset="0"/>
              </a:rPr>
              <a:t>    COUNT(*) AS Total</a:t>
            </a:r>
            <a:endParaRPr lang="en-US" sz="1050" b="0" dirty="0">
              <a:solidFill>
                <a:srgbClr val="D4D4D4"/>
              </a:solidFill>
              <a:effectLst/>
              <a:latin typeface="Consolas" panose="020B0609020204030204" pitchFamily="49" charset="0"/>
            </a:endParaRPr>
          </a:p>
          <a:p>
            <a:r>
              <a:rPr lang="en-US" sz="1050" b="0" dirty="0">
                <a:solidFill>
                  <a:srgbClr val="CE9178"/>
                </a:solidFill>
                <a:effectLst/>
                <a:latin typeface="Consolas" panose="020B0609020204030204" pitchFamily="49" charset="0"/>
              </a:rPr>
              <a:t>FROM SPACEXTBL</a:t>
            </a:r>
            <a:endParaRPr lang="en-US" sz="1050" b="0" dirty="0">
              <a:solidFill>
                <a:srgbClr val="D4D4D4"/>
              </a:solidFill>
              <a:effectLst/>
              <a:latin typeface="Consolas" panose="020B0609020204030204" pitchFamily="49" charset="0"/>
            </a:endParaRPr>
          </a:p>
          <a:p>
            <a:r>
              <a:rPr lang="en-US" sz="1050" b="0" dirty="0">
                <a:solidFill>
                  <a:srgbClr val="CE9178"/>
                </a:solidFill>
                <a:effectLst/>
                <a:latin typeface="Consolas" panose="020B0609020204030204" pitchFamily="49" charset="0"/>
              </a:rPr>
              <a:t>WHERE </a:t>
            </a:r>
            <a:r>
              <a:rPr lang="en-US" sz="1050" b="0" dirty="0" err="1">
                <a:solidFill>
                  <a:srgbClr val="CE9178"/>
                </a:solidFill>
                <a:effectLst/>
                <a:latin typeface="Consolas" panose="020B0609020204030204" pitchFamily="49" charset="0"/>
              </a:rPr>
              <a:t>Mission_Outcome</a:t>
            </a:r>
            <a:r>
              <a:rPr lang="en-US" sz="1050" b="0" dirty="0">
                <a:solidFill>
                  <a:srgbClr val="CE9178"/>
                </a:solidFill>
                <a:effectLst/>
                <a:latin typeface="Consolas" panose="020B0609020204030204" pitchFamily="49" charset="0"/>
              </a:rPr>
              <a:t> IN (</a:t>
            </a:r>
            <a:endParaRPr lang="en-US" sz="1050" b="0" dirty="0">
              <a:solidFill>
                <a:srgbClr val="D4D4D4"/>
              </a:solidFill>
              <a:effectLst/>
              <a:latin typeface="Consolas" panose="020B0609020204030204" pitchFamily="49" charset="0"/>
            </a:endParaRPr>
          </a:p>
          <a:p>
            <a:r>
              <a:rPr lang="en-US" sz="1050" b="0" dirty="0">
                <a:solidFill>
                  <a:srgbClr val="CE9178"/>
                </a:solidFill>
                <a:effectLst/>
                <a:latin typeface="Consolas" panose="020B0609020204030204" pitchFamily="49" charset="0"/>
              </a:rPr>
              <a:t>    'Success', </a:t>
            </a:r>
            <a:endParaRPr lang="en-US" sz="1050" b="0" dirty="0">
              <a:solidFill>
                <a:srgbClr val="D4D4D4"/>
              </a:solidFill>
              <a:effectLst/>
              <a:latin typeface="Consolas" panose="020B0609020204030204" pitchFamily="49" charset="0"/>
            </a:endParaRPr>
          </a:p>
          <a:p>
            <a:r>
              <a:rPr lang="en-US" sz="1050" b="0" dirty="0">
                <a:solidFill>
                  <a:srgbClr val="CE9178"/>
                </a:solidFill>
                <a:effectLst/>
                <a:latin typeface="Consolas" panose="020B0609020204030204" pitchFamily="49" charset="0"/>
              </a:rPr>
              <a:t>    'Success (drone ship)', </a:t>
            </a:r>
            <a:endParaRPr lang="en-US" sz="1050" b="0" dirty="0">
              <a:solidFill>
                <a:srgbClr val="D4D4D4"/>
              </a:solidFill>
              <a:effectLst/>
              <a:latin typeface="Consolas" panose="020B0609020204030204" pitchFamily="49" charset="0"/>
            </a:endParaRPr>
          </a:p>
          <a:p>
            <a:r>
              <a:rPr lang="en-US" sz="1050" b="0" dirty="0">
                <a:solidFill>
                  <a:srgbClr val="CE9178"/>
                </a:solidFill>
                <a:effectLst/>
                <a:latin typeface="Consolas" panose="020B0609020204030204" pitchFamily="49" charset="0"/>
              </a:rPr>
              <a:t>    'Success (payload status unclear)', </a:t>
            </a:r>
            <a:endParaRPr lang="en-US" sz="1050" b="0" dirty="0">
              <a:solidFill>
                <a:srgbClr val="D4D4D4"/>
              </a:solidFill>
              <a:effectLst/>
              <a:latin typeface="Consolas" panose="020B0609020204030204" pitchFamily="49" charset="0"/>
            </a:endParaRPr>
          </a:p>
          <a:p>
            <a:r>
              <a:rPr lang="en-US" sz="1050" b="0" dirty="0">
                <a:solidFill>
                  <a:srgbClr val="CE9178"/>
                </a:solidFill>
                <a:effectLst/>
                <a:latin typeface="Consolas" panose="020B0609020204030204" pitchFamily="49" charset="0"/>
              </a:rPr>
              <a:t>    'Failure (in flight)'</a:t>
            </a:r>
            <a:endParaRPr lang="en-US" sz="1050" b="0" dirty="0">
              <a:solidFill>
                <a:srgbClr val="D4D4D4"/>
              </a:solidFill>
              <a:effectLst/>
              <a:latin typeface="Consolas" panose="020B0609020204030204" pitchFamily="49" charset="0"/>
            </a:endParaRPr>
          </a:p>
          <a:p>
            <a:r>
              <a:rPr lang="en-US" sz="1050" b="0" dirty="0">
                <a:solidFill>
                  <a:srgbClr val="CE9178"/>
                </a:solidFill>
                <a:effectLst/>
                <a:latin typeface="Consolas" panose="020B0609020204030204" pitchFamily="49" charset="0"/>
              </a:rPr>
              <a:t>)</a:t>
            </a:r>
            <a:endParaRPr lang="en-US" sz="1050" b="0" dirty="0">
              <a:solidFill>
                <a:srgbClr val="D4D4D4"/>
              </a:solidFill>
              <a:effectLst/>
              <a:latin typeface="Consolas" panose="020B0609020204030204" pitchFamily="49" charset="0"/>
            </a:endParaRPr>
          </a:p>
          <a:p>
            <a:r>
              <a:rPr lang="en-US" sz="1050" b="0" dirty="0">
                <a:solidFill>
                  <a:srgbClr val="CE9178"/>
                </a:solidFill>
                <a:effectLst/>
                <a:latin typeface="Consolas" panose="020B0609020204030204" pitchFamily="49" charset="0"/>
              </a:rPr>
              <a:t>GROUP BY Outcome;</a:t>
            </a:r>
            <a:endParaRPr lang="en-US" sz="1050" b="0" dirty="0">
              <a:solidFill>
                <a:srgbClr val="D4D4D4"/>
              </a:solidFill>
              <a:effectLst/>
              <a:latin typeface="Consolas" panose="020B0609020204030204" pitchFamily="49" charset="0"/>
            </a:endParaRPr>
          </a:p>
          <a:p>
            <a:r>
              <a:rPr lang="en-US" sz="1000" b="0" dirty="0">
                <a:solidFill>
                  <a:srgbClr val="CE9178"/>
                </a:solidFill>
                <a:effectLst/>
                <a:latin typeface="Consolas" panose="020B0609020204030204" pitchFamily="49" charset="0"/>
              </a:rPr>
              <a:t>;</a:t>
            </a:r>
            <a:endParaRPr lang="en-US" sz="1000" b="0" dirty="0">
              <a:solidFill>
                <a:srgbClr val="D4D4D4"/>
              </a:solidFill>
              <a:effectLst/>
              <a:latin typeface="Consolas" panose="020B0609020204030204" pitchFamily="49" charset="0"/>
            </a:endParaRPr>
          </a:p>
          <a:p>
            <a:endParaRPr lang="en-US" dirty="0">
              <a:solidFill>
                <a:schemeClr val="bg1"/>
              </a:solidFill>
            </a:endParaRPr>
          </a:p>
        </p:txBody>
      </p:sp>
      <p:sp>
        <p:nvSpPr>
          <p:cNvPr id="4" name="TextBox 3">
            <a:extLst>
              <a:ext uri="{FF2B5EF4-FFF2-40B4-BE49-F238E27FC236}">
                <a16:creationId xmlns:a16="http://schemas.microsoft.com/office/drawing/2014/main" id="{0321C3FB-3796-63AD-1454-3D5CAEA06318}"/>
              </a:ext>
            </a:extLst>
          </p:cNvPr>
          <p:cNvSpPr txBox="1"/>
          <p:nvPr/>
        </p:nvSpPr>
        <p:spPr>
          <a:xfrm>
            <a:off x="8505650" y="1453117"/>
            <a:ext cx="2063642" cy="523220"/>
          </a:xfrm>
          <a:prstGeom prst="rect">
            <a:avLst/>
          </a:prstGeom>
          <a:noFill/>
        </p:spPr>
        <p:txBody>
          <a:bodyPr wrap="none" rtlCol="0">
            <a:spAutoFit/>
          </a:bodyPr>
          <a:lstStyle/>
          <a:p>
            <a:r>
              <a:rPr lang="en-US" sz="2800" dirty="0">
                <a:solidFill>
                  <a:schemeClr val="bg1"/>
                </a:solidFill>
              </a:rPr>
              <a:t>Query Result</a:t>
            </a:r>
          </a:p>
        </p:txBody>
      </p:sp>
      <p:sp>
        <p:nvSpPr>
          <p:cNvPr id="7" name="TextBox 6">
            <a:extLst>
              <a:ext uri="{FF2B5EF4-FFF2-40B4-BE49-F238E27FC236}">
                <a16:creationId xmlns:a16="http://schemas.microsoft.com/office/drawing/2014/main" id="{937395C1-EDA6-7CFF-6796-6392D6392307}"/>
              </a:ext>
            </a:extLst>
          </p:cNvPr>
          <p:cNvSpPr txBox="1"/>
          <p:nvPr/>
        </p:nvSpPr>
        <p:spPr>
          <a:xfrm>
            <a:off x="1282995" y="4247085"/>
            <a:ext cx="9704205" cy="1384995"/>
          </a:xfrm>
          <a:prstGeom prst="rect">
            <a:avLst/>
          </a:prstGeom>
          <a:noFill/>
        </p:spPr>
        <p:txBody>
          <a:bodyPr wrap="square" rtlCol="0">
            <a:spAutoFit/>
          </a:bodyPr>
          <a:lstStyle/>
          <a:p>
            <a:r>
              <a:rPr lang="en-US" sz="2400" dirty="0">
                <a:solidFill>
                  <a:schemeClr val="bg1"/>
                </a:solidFill>
              </a:rPr>
              <a:t>Explanation </a:t>
            </a:r>
          </a:p>
          <a:p>
            <a:pPr marL="342900" indent="-342900">
              <a:buFont typeface="Arial" panose="020B0604020202020204" pitchFamily="34" charset="0"/>
              <a:buChar char="•"/>
            </a:pPr>
            <a:r>
              <a:rPr lang="en-US" sz="2000" dirty="0">
                <a:solidFill>
                  <a:schemeClr val="bg1"/>
                </a:solidFill>
              </a:rPr>
              <a:t>We are looking for the total number of successful and failure mission outcomes</a:t>
            </a:r>
          </a:p>
          <a:p>
            <a:pPr marL="342900" indent="-342900">
              <a:buFont typeface="Arial" panose="020B0604020202020204" pitchFamily="34" charset="0"/>
              <a:buChar char="•"/>
            </a:pPr>
            <a:r>
              <a:rPr lang="en-US" sz="2000" dirty="0">
                <a:solidFill>
                  <a:schemeClr val="bg1"/>
                </a:solidFill>
              </a:rPr>
              <a:t>Using the count(*) statement to retrieve the number of records</a:t>
            </a:r>
          </a:p>
          <a:p>
            <a:pPr marL="342900" indent="-342900">
              <a:buFont typeface="Arial" panose="020B0604020202020204" pitchFamily="34" charset="0"/>
              <a:buChar char="•"/>
            </a:pPr>
            <a:r>
              <a:rPr lang="en-US" sz="2000" dirty="0">
                <a:solidFill>
                  <a:schemeClr val="bg1"/>
                </a:solidFill>
              </a:rPr>
              <a:t>Using group by statement to group records by missions outcomes</a:t>
            </a:r>
          </a:p>
        </p:txBody>
      </p:sp>
      <p:pic>
        <p:nvPicPr>
          <p:cNvPr id="10" name="Picture 9">
            <a:extLst>
              <a:ext uri="{FF2B5EF4-FFF2-40B4-BE49-F238E27FC236}">
                <a16:creationId xmlns:a16="http://schemas.microsoft.com/office/drawing/2014/main" id="{0C1E409D-B846-A4BE-C7FE-1DAD8B247CA6}"/>
              </a:ext>
            </a:extLst>
          </p:cNvPr>
          <p:cNvPicPr>
            <a:picLocks noChangeAspect="1"/>
          </p:cNvPicPr>
          <p:nvPr/>
        </p:nvPicPr>
        <p:blipFill>
          <a:blip r:embed="rId3"/>
          <a:stretch>
            <a:fillRect/>
          </a:stretch>
        </p:blipFill>
        <p:spPr>
          <a:xfrm>
            <a:off x="8627097" y="2426228"/>
            <a:ext cx="1657581" cy="847843"/>
          </a:xfrm>
          <a:prstGeom prst="rect">
            <a:avLst/>
          </a:prstGeom>
        </p:spPr>
      </p:pic>
    </p:spTree>
    <p:extLst>
      <p:ext uri="{BB962C8B-B14F-4D97-AF65-F5344CB8AC3E}">
        <p14:creationId xmlns:p14="http://schemas.microsoft.com/office/powerpoint/2010/main" val="2820050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Rounded Corners 2">
            <a:extLst>
              <a:ext uri="{FF2B5EF4-FFF2-40B4-BE49-F238E27FC236}">
                <a16:creationId xmlns:a16="http://schemas.microsoft.com/office/drawing/2014/main" id="{0252C52C-AFF8-8B41-A871-70DD9DB2960D}"/>
              </a:ext>
            </a:extLst>
          </p:cNvPr>
          <p:cNvSpPr>
            <a:spLocks noGrp="1" noRot="1" noMove="1" noResize="1" noEditPoints="1" noAdjustHandles="1" noChangeArrowheads="1" noChangeShapeType="1"/>
          </p:cNvSpPr>
          <p:nvPr/>
        </p:nvSpPr>
        <p:spPr>
          <a:xfrm>
            <a:off x="368595" y="148856"/>
            <a:ext cx="11334307" cy="944306"/>
          </a:xfrm>
          <a:prstGeom prst="roundRect">
            <a:avLst/>
          </a:prstGeom>
          <a:gradFill flip="none" rotWithShape="1">
            <a:gsLst>
              <a:gs pos="0">
                <a:srgbClr val="0B47C5"/>
              </a:gs>
              <a:gs pos="100000">
                <a:schemeClr val="accent1">
                  <a:tint val="23500"/>
                  <a:satMod val="160000"/>
                  <a:alpha val="0"/>
                  <a:lumMod val="4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600" dirty="0">
                <a:solidFill>
                  <a:schemeClr val="bg1"/>
                </a:solidFill>
                <a:latin typeface="Abadi"/>
              </a:rPr>
              <a:t>Boosters Carried Maximum Payload</a:t>
            </a:r>
          </a:p>
        </p:txBody>
      </p:sp>
      <p:sp>
        <p:nvSpPr>
          <p:cNvPr id="2" name="TextBox 1">
            <a:extLst>
              <a:ext uri="{FF2B5EF4-FFF2-40B4-BE49-F238E27FC236}">
                <a16:creationId xmlns:a16="http://schemas.microsoft.com/office/drawing/2014/main" id="{7F970BFE-9076-8EB9-A5F6-8C986FD3AD08}"/>
              </a:ext>
            </a:extLst>
          </p:cNvPr>
          <p:cNvSpPr txBox="1"/>
          <p:nvPr/>
        </p:nvSpPr>
        <p:spPr>
          <a:xfrm>
            <a:off x="1204800" y="1242018"/>
            <a:ext cx="4363695" cy="2462213"/>
          </a:xfrm>
          <a:prstGeom prst="rect">
            <a:avLst/>
          </a:prstGeom>
          <a:noFill/>
        </p:spPr>
        <p:txBody>
          <a:bodyPr wrap="none" rtlCol="0">
            <a:spAutoFit/>
          </a:bodyPr>
          <a:lstStyle/>
          <a:p>
            <a:r>
              <a:rPr lang="en-US" sz="2800" dirty="0">
                <a:solidFill>
                  <a:schemeClr val="bg1"/>
                </a:solidFill>
              </a:rPr>
              <a:t>SQL Query</a:t>
            </a:r>
          </a:p>
          <a:p>
            <a:r>
              <a:rPr lang="en-US" b="0" dirty="0">
                <a:solidFill>
                  <a:srgbClr val="CE9178"/>
                </a:solidFill>
                <a:effectLst/>
                <a:latin typeface="Consolas" panose="020B0609020204030204" pitchFamily="49" charset="0"/>
              </a:rPr>
              <a:t>SELECT </a:t>
            </a:r>
            <a:r>
              <a:rPr lang="en-US" b="0" dirty="0" err="1">
                <a:solidFill>
                  <a:srgbClr val="CE9178"/>
                </a:solidFill>
                <a:effectLst/>
                <a:latin typeface="Consolas" panose="020B0609020204030204" pitchFamily="49" charset="0"/>
              </a:rPr>
              <a:t>Booster_Version</a:t>
            </a:r>
            <a:endParaRPr lang="en-US" b="0" dirty="0">
              <a:solidFill>
                <a:srgbClr val="D4D4D4"/>
              </a:solidFill>
              <a:effectLst/>
              <a:latin typeface="Consolas" panose="020B0609020204030204" pitchFamily="49" charset="0"/>
            </a:endParaRPr>
          </a:p>
          <a:p>
            <a:r>
              <a:rPr lang="en-US" b="0" dirty="0">
                <a:solidFill>
                  <a:srgbClr val="CE9178"/>
                </a:solidFill>
                <a:effectLst/>
                <a:latin typeface="Consolas" panose="020B0609020204030204" pitchFamily="49" charset="0"/>
              </a:rPr>
              <a:t>FROM SPACEXTBL</a:t>
            </a:r>
            <a:endParaRPr lang="en-US" b="0" dirty="0">
              <a:solidFill>
                <a:srgbClr val="D4D4D4"/>
              </a:solidFill>
              <a:effectLst/>
              <a:latin typeface="Consolas" panose="020B0609020204030204" pitchFamily="49" charset="0"/>
            </a:endParaRPr>
          </a:p>
          <a:p>
            <a:r>
              <a:rPr lang="en-US" b="0" dirty="0">
                <a:solidFill>
                  <a:srgbClr val="CE9178"/>
                </a:solidFill>
                <a:effectLst/>
                <a:latin typeface="Consolas" panose="020B0609020204030204" pitchFamily="49" charset="0"/>
              </a:rPr>
              <a:t>WHERE PAYLOAD_MASS__KG_ = (</a:t>
            </a:r>
            <a:endParaRPr lang="en-US" b="0" dirty="0">
              <a:solidFill>
                <a:srgbClr val="D4D4D4"/>
              </a:solidFill>
              <a:effectLst/>
              <a:latin typeface="Consolas" panose="020B0609020204030204" pitchFamily="49" charset="0"/>
            </a:endParaRPr>
          </a:p>
          <a:p>
            <a:r>
              <a:rPr lang="en-US" b="0" dirty="0">
                <a:solidFill>
                  <a:srgbClr val="CE9178"/>
                </a:solidFill>
                <a:effectLst/>
                <a:latin typeface="Consolas" panose="020B0609020204030204" pitchFamily="49" charset="0"/>
              </a:rPr>
              <a:t>    SELECT MAX(PAYLOAD_MASS__KG_)</a:t>
            </a:r>
            <a:endParaRPr lang="en-US" b="0" dirty="0">
              <a:solidFill>
                <a:srgbClr val="D4D4D4"/>
              </a:solidFill>
              <a:effectLst/>
              <a:latin typeface="Consolas" panose="020B0609020204030204" pitchFamily="49" charset="0"/>
            </a:endParaRPr>
          </a:p>
          <a:p>
            <a:r>
              <a:rPr lang="en-US" b="0" dirty="0">
                <a:solidFill>
                  <a:srgbClr val="CE9178"/>
                </a:solidFill>
                <a:effectLst/>
                <a:latin typeface="Consolas" panose="020B0609020204030204" pitchFamily="49" charset="0"/>
              </a:rPr>
              <a:t>    FROM SPACEXTBL</a:t>
            </a:r>
            <a:endParaRPr lang="en-US" b="0" dirty="0">
              <a:solidFill>
                <a:srgbClr val="D4D4D4"/>
              </a:solidFill>
              <a:effectLst/>
              <a:latin typeface="Consolas" panose="020B0609020204030204" pitchFamily="49" charset="0"/>
            </a:endParaRPr>
          </a:p>
          <a:p>
            <a:r>
              <a:rPr lang="en-US" b="0" dirty="0">
                <a:solidFill>
                  <a:srgbClr val="CE9178"/>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endParaRPr lang="en-US" dirty="0">
              <a:solidFill>
                <a:schemeClr val="bg1"/>
              </a:solidFill>
            </a:endParaRPr>
          </a:p>
        </p:txBody>
      </p:sp>
      <p:sp>
        <p:nvSpPr>
          <p:cNvPr id="4" name="TextBox 3">
            <a:extLst>
              <a:ext uri="{FF2B5EF4-FFF2-40B4-BE49-F238E27FC236}">
                <a16:creationId xmlns:a16="http://schemas.microsoft.com/office/drawing/2014/main" id="{0321C3FB-3796-63AD-1454-3D5CAEA06318}"/>
              </a:ext>
            </a:extLst>
          </p:cNvPr>
          <p:cNvSpPr txBox="1"/>
          <p:nvPr/>
        </p:nvSpPr>
        <p:spPr>
          <a:xfrm>
            <a:off x="8505650" y="1143992"/>
            <a:ext cx="2063642" cy="523220"/>
          </a:xfrm>
          <a:prstGeom prst="rect">
            <a:avLst/>
          </a:prstGeom>
          <a:noFill/>
        </p:spPr>
        <p:txBody>
          <a:bodyPr wrap="none" rtlCol="0">
            <a:spAutoFit/>
          </a:bodyPr>
          <a:lstStyle/>
          <a:p>
            <a:r>
              <a:rPr lang="en-US" sz="2800" dirty="0">
                <a:solidFill>
                  <a:schemeClr val="bg1"/>
                </a:solidFill>
              </a:rPr>
              <a:t>Query Result</a:t>
            </a:r>
          </a:p>
        </p:txBody>
      </p:sp>
      <p:sp>
        <p:nvSpPr>
          <p:cNvPr id="7" name="TextBox 6">
            <a:extLst>
              <a:ext uri="{FF2B5EF4-FFF2-40B4-BE49-F238E27FC236}">
                <a16:creationId xmlns:a16="http://schemas.microsoft.com/office/drawing/2014/main" id="{937395C1-EDA6-7CFF-6796-6392D6392307}"/>
              </a:ext>
            </a:extLst>
          </p:cNvPr>
          <p:cNvSpPr txBox="1"/>
          <p:nvPr/>
        </p:nvSpPr>
        <p:spPr>
          <a:xfrm>
            <a:off x="1243897" y="4615095"/>
            <a:ext cx="9704205" cy="1692771"/>
          </a:xfrm>
          <a:prstGeom prst="rect">
            <a:avLst/>
          </a:prstGeom>
          <a:noFill/>
        </p:spPr>
        <p:txBody>
          <a:bodyPr wrap="square" rtlCol="0">
            <a:spAutoFit/>
          </a:bodyPr>
          <a:lstStyle/>
          <a:p>
            <a:r>
              <a:rPr lang="en-US" sz="2400" dirty="0">
                <a:solidFill>
                  <a:schemeClr val="bg1"/>
                </a:solidFill>
              </a:rPr>
              <a:t>Explanation </a:t>
            </a:r>
          </a:p>
          <a:p>
            <a:pPr marL="342900" indent="-342900">
              <a:buFont typeface="Arial" panose="020B0604020202020204" pitchFamily="34" charset="0"/>
              <a:buChar char="•"/>
            </a:pPr>
            <a:r>
              <a:rPr lang="en-US" sz="2000" dirty="0">
                <a:solidFill>
                  <a:schemeClr val="bg1"/>
                </a:solidFill>
              </a:rPr>
              <a:t>We are looking for the names of booster version which have carried the maximum payload mass</a:t>
            </a:r>
          </a:p>
          <a:p>
            <a:pPr marL="342900" indent="-342900">
              <a:buFont typeface="Arial" panose="020B0604020202020204" pitchFamily="34" charset="0"/>
              <a:buChar char="•"/>
            </a:pPr>
            <a:r>
              <a:rPr lang="en-US" sz="2000" dirty="0">
                <a:solidFill>
                  <a:schemeClr val="bg1"/>
                </a:solidFill>
              </a:rPr>
              <a:t>Using the subquery to get maximum payload mass</a:t>
            </a:r>
          </a:p>
          <a:p>
            <a:pPr marL="342900" indent="-342900">
              <a:buFont typeface="Arial" panose="020B0604020202020204" pitchFamily="34" charset="0"/>
              <a:buChar char="•"/>
            </a:pPr>
            <a:r>
              <a:rPr lang="en-US" sz="2000" dirty="0">
                <a:solidFill>
                  <a:schemeClr val="bg1"/>
                </a:solidFill>
              </a:rPr>
              <a:t>Using the max() function to return the largest value of payload mass</a:t>
            </a:r>
          </a:p>
        </p:txBody>
      </p:sp>
      <p:pic>
        <p:nvPicPr>
          <p:cNvPr id="6" name="Picture 5">
            <a:extLst>
              <a:ext uri="{FF2B5EF4-FFF2-40B4-BE49-F238E27FC236}">
                <a16:creationId xmlns:a16="http://schemas.microsoft.com/office/drawing/2014/main" id="{6ADDB464-263A-8FC5-68D5-DDAC560438EC}"/>
              </a:ext>
            </a:extLst>
          </p:cNvPr>
          <p:cNvPicPr>
            <a:picLocks noChangeAspect="1"/>
          </p:cNvPicPr>
          <p:nvPr/>
        </p:nvPicPr>
        <p:blipFill>
          <a:blip r:embed="rId3"/>
          <a:stretch>
            <a:fillRect/>
          </a:stretch>
        </p:blipFill>
        <p:spPr>
          <a:xfrm>
            <a:off x="8989707" y="1639171"/>
            <a:ext cx="1095528" cy="3496163"/>
          </a:xfrm>
          <a:prstGeom prst="rect">
            <a:avLst/>
          </a:prstGeom>
        </p:spPr>
      </p:pic>
    </p:spTree>
    <p:extLst>
      <p:ext uri="{BB962C8B-B14F-4D97-AF65-F5344CB8AC3E}">
        <p14:creationId xmlns:p14="http://schemas.microsoft.com/office/powerpoint/2010/main" val="42446925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Rounded Corners 2">
            <a:extLst>
              <a:ext uri="{FF2B5EF4-FFF2-40B4-BE49-F238E27FC236}">
                <a16:creationId xmlns:a16="http://schemas.microsoft.com/office/drawing/2014/main" id="{0252C52C-AFF8-8B41-A871-70DD9DB2960D}"/>
              </a:ext>
            </a:extLst>
          </p:cNvPr>
          <p:cNvSpPr>
            <a:spLocks noGrp="1" noRot="1" noMove="1" noResize="1" noEditPoints="1" noAdjustHandles="1" noChangeArrowheads="1" noChangeShapeType="1"/>
          </p:cNvSpPr>
          <p:nvPr/>
        </p:nvSpPr>
        <p:spPr>
          <a:xfrm>
            <a:off x="368595" y="148856"/>
            <a:ext cx="11334307" cy="944306"/>
          </a:xfrm>
          <a:prstGeom prst="roundRect">
            <a:avLst/>
          </a:prstGeom>
          <a:gradFill flip="none" rotWithShape="1">
            <a:gsLst>
              <a:gs pos="0">
                <a:srgbClr val="0B47C5"/>
              </a:gs>
              <a:gs pos="100000">
                <a:schemeClr val="accent1">
                  <a:tint val="23500"/>
                  <a:satMod val="160000"/>
                  <a:alpha val="0"/>
                  <a:lumMod val="4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latin typeface="Aptos Display" panose="020B0004020202020204" pitchFamily="34" charset="0"/>
              </a:rPr>
              <a:t>2015 Launch Records</a:t>
            </a:r>
          </a:p>
        </p:txBody>
      </p:sp>
      <p:sp>
        <p:nvSpPr>
          <p:cNvPr id="2" name="TextBox 1">
            <a:extLst>
              <a:ext uri="{FF2B5EF4-FFF2-40B4-BE49-F238E27FC236}">
                <a16:creationId xmlns:a16="http://schemas.microsoft.com/office/drawing/2014/main" id="{7F970BFE-9076-8EB9-A5F6-8C986FD3AD08}"/>
              </a:ext>
            </a:extLst>
          </p:cNvPr>
          <p:cNvSpPr txBox="1"/>
          <p:nvPr/>
        </p:nvSpPr>
        <p:spPr>
          <a:xfrm>
            <a:off x="1204800" y="1242018"/>
            <a:ext cx="3270447" cy="3385542"/>
          </a:xfrm>
          <a:prstGeom prst="rect">
            <a:avLst/>
          </a:prstGeom>
          <a:noFill/>
        </p:spPr>
        <p:txBody>
          <a:bodyPr wrap="none" rtlCol="0">
            <a:spAutoFit/>
          </a:bodyPr>
          <a:lstStyle/>
          <a:p>
            <a:r>
              <a:rPr lang="en-US" sz="2800" dirty="0">
                <a:solidFill>
                  <a:schemeClr val="bg1"/>
                </a:solidFill>
              </a:rPr>
              <a:t>SQL Query</a:t>
            </a:r>
          </a:p>
          <a:p>
            <a:r>
              <a:rPr lang="en-US" sz="800" b="0" dirty="0">
                <a:solidFill>
                  <a:srgbClr val="CE9178"/>
                </a:solidFill>
                <a:effectLst/>
                <a:latin typeface="Consolas" panose="020B0609020204030204" pitchFamily="49" charset="0"/>
              </a:rPr>
              <a:t>SELECT </a:t>
            </a:r>
            <a:endParaRPr lang="en-US" sz="800" b="0" dirty="0">
              <a:solidFill>
                <a:srgbClr val="D4D4D4"/>
              </a:solidFill>
              <a:effectLst/>
              <a:latin typeface="Consolas" panose="020B0609020204030204" pitchFamily="49" charset="0"/>
            </a:endParaRPr>
          </a:p>
          <a:p>
            <a:r>
              <a:rPr lang="en-US" sz="800" b="0" dirty="0">
                <a:solidFill>
                  <a:srgbClr val="CE9178"/>
                </a:solidFill>
                <a:effectLst/>
                <a:latin typeface="Consolas" panose="020B0609020204030204" pitchFamily="49" charset="0"/>
              </a:rPr>
              <a:t>    CASE</a:t>
            </a:r>
            <a:endParaRPr lang="en-US" sz="800" b="0" dirty="0">
              <a:solidFill>
                <a:srgbClr val="D4D4D4"/>
              </a:solidFill>
              <a:effectLst/>
              <a:latin typeface="Consolas" panose="020B0609020204030204" pitchFamily="49" charset="0"/>
            </a:endParaRPr>
          </a:p>
          <a:p>
            <a:r>
              <a:rPr lang="en-US" sz="800" b="0" dirty="0">
                <a:solidFill>
                  <a:srgbClr val="CE9178"/>
                </a:solidFill>
                <a:effectLst/>
                <a:latin typeface="Consolas" panose="020B0609020204030204" pitchFamily="49" charset="0"/>
              </a:rPr>
              <a:t>        WHEN </a:t>
            </a:r>
            <a:r>
              <a:rPr lang="en-US" sz="800" b="0" dirty="0" err="1">
                <a:solidFill>
                  <a:srgbClr val="CE9178"/>
                </a:solidFill>
                <a:effectLst/>
                <a:latin typeface="Consolas" panose="020B0609020204030204" pitchFamily="49" charset="0"/>
              </a:rPr>
              <a:t>substr</a:t>
            </a:r>
            <a:r>
              <a:rPr lang="en-US" sz="800" b="0" dirty="0">
                <a:solidFill>
                  <a:srgbClr val="CE9178"/>
                </a:solidFill>
                <a:effectLst/>
                <a:latin typeface="Consolas" panose="020B0609020204030204" pitchFamily="49" charset="0"/>
              </a:rPr>
              <a:t>(Date, 6, 2) = '01' THEN 'January'</a:t>
            </a:r>
            <a:endParaRPr lang="en-US" sz="800" b="0" dirty="0">
              <a:solidFill>
                <a:srgbClr val="D4D4D4"/>
              </a:solidFill>
              <a:effectLst/>
              <a:latin typeface="Consolas" panose="020B0609020204030204" pitchFamily="49" charset="0"/>
            </a:endParaRPr>
          </a:p>
          <a:p>
            <a:r>
              <a:rPr lang="en-US" sz="800" b="0" dirty="0">
                <a:solidFill>
                  <a:srgbClr val="CE9178"/>
                </a:solidFill>
                <a:effectLst/>
                <a:latin typeface="Consolas" panose="020B0609020204030204" pitchFamily="49" charset="0"/>
              </a:rPr>
              <a:t>        WHEN </a:t>
            </a:r>
            <a:r>
              <a:rPr lang="en-US" sz="800" b="0" dirty="0" err="1">
                <a:solidFill>
                  <a:srgbClr val="CE9178"/>
                </a:solidFill>
                <a:effectLst/>
                <a:latin typeface="Consolas" panose="020B0609020204030204" pitchFamily="49" charset="0"/>
              </a:rPr>
              <a:t>substr</a:t>
            </a:r>
            <a:r>
              <a:rPr lang="en-US" sz="800" b="0" dirty="0">
                <a:solidFill>
                  <a:srgbClr val="CE9178"/>
                </a:solidFill>
                <a:effectLst/>
                <a:latin typeface="Consolas" panose="020B0609020204030204" pitchFamily="49" charset="0"/>
              </a:rPr>
              <a:t>(Date, 6, 2) = '02' THEN 'February'</a:t>
            </a:r>
            <a:endParaRPr lang="en-US" sz="800" b="0" dirty="0">
              <a:solidFill>
                <a:srgbClr val="D4D4D4"/>
              </a:solidFill>
              <a:effectLst/>
              <a:latin typeface="Consolas" panose="020B0609020204030204" pitchFamily="49" charset="0"/>
            </a:endParaRPr>
          </a:p>
          <a:p>
            <a:r>
              <a:rPr lang="en-US" sz="800" b="0" dirty="0">
                <a:solidFill>
                  <a:srgbClr val="CE9178"/>
                </a:solidFill>
                <a:effectLst/>
                <a:latin typeface="Consolas" panose="020B0609020204030204" pitchFamily="49" charset="0"/>
              </a:rPr>
              <a:t>        WHEN </a:t>
            </a:r>
            <a:r>
              <a:rPr lang="en-US" sz="800" b="0" dirty="0" err="1">
                <a:solidFill>
                  <a:srgbClr val="CE9178"/>
                </a:solidFill>
                <a:effectLst/>
                <a:latin typeface="Consolas" panose="020B0609020204030204" pitchFamily="49" charset="0"/>
              </a:rPr>
              <a:t>substr</a:t>
            </a:r>
            <a:r>
              <a:rPr lang="en-US" sz="800" b="0" dirty="0">
                <a:solidFill>
                  <a:srgbClr val="CE9178"/>
                </a:solidFill>
                <a:effectLst/>
                <a:latin typeface="Consolas" panose="020B0609020204030204" pitchFamily="49" charset="0"/>
              </a:rPr>
              <a:t>(Date, 6, 2) = '03' THEN 'March'</a:t>
            </a:r>
            <a:endParaRPr lang="en-US" sz="800" b="0" dirty="0">
              <a:solidFill>
                <a:srgbClr val="D4D4D4"/>
              </a:solidFill>
              <a:effectLst/>
              <a:latin typeface="Consolas" panose="020B0609020204030204" pitchFamily="49" charset="0"/>
            </a:endParaRPr>
          </a:p>
          <a:p>
            <a:r>
              <a:rPr lang="en-US" sz="800" b="0" dirty="0">
                <a:solidFill>
                  <a:srgbClr val="CE9178"/>
                </a:solidFill>
                <a:effectLst/>
                <a:latin typeface="Consolas" panose="020B0609020204030204" pitchFamily="49" charset="0"/>
              </a:rPr>
              <a:t>        WHEN </a:t>
            </a:r>
            <a:r>
              <a:rPr lang="en-US" sz="800" b="0" dirty="0" err="1">
                <a:solidFill>
                  <a:srgbClr val="CE9178"/>
                </a:solidFill>
                <a:effectLst/>
                <a:latin typeface="Consolas" panose="020B0609020204030204" pitchFamily="49" charset="0"/>
              </a:rPr>
              <a:t>substr</a:t>
            </a:r>
            <a:r>
              <a:rPr lang="en-US" sz="800" b="0" dirty="0">
                <a:solidFill>
                  <a:srgbClr val="CE9178"/>
                </a:solidFill>
                <a:effectLst/>
                <a:latin typeface="Consolas" panose="020B0609020204030204" pitchFamily="49" charset="0"/>
              </a:rPr>
              <a:t>(Date, 6, 2) = '04' THEN 'April'</a:t>
            </a:r>
            <a:endParaRPr lang="en-US" sz="800" b="0" dirty="0">
              <a:solidFill>
                <a:srgbClr val="D4D4D4"/>
              </a:solidFill>
              <a:effectLst/>
              <a:latin typeface="Consolas" panose="020B0609020204030204" pitchFamily="49" charset="0"/>
            </a:endParaRPr>
          </a:p>
          <a:p>
            <a:r>
              <a:rPr lang="en-US" sz="800" b="0" dirty="0">
                <a:solidFill>
                  <a:srgbClr val="CE9178"/>
                </a:solidFill>
                <a:effectLst/>
                <a:latin typeface="Consolas" panose="020B0609020204030204" pitchFamily="49" charset="0"/>
              </a:rPr>
              <a:t>        WHEN </a:t>
            </a:r>
            <a:r>
              <a:rPr lang="en-US" sz="800" b="0" dirty="0" err="1">
                <a:solidFill>
                  <a:srgbClr val="CE9178"/>
                </a:solidFill>
                <a:effectLst/>
                <a:latin typeface="Consolas" panose="020B0609020204030204" pitchFamily="49" charset="0"/>
              </a:rPr>
              <a:t>substr</a:t>
            </a:r>
            <a:r>
              <a:rPr lang="en-US" sz="800" b="0" dirty="0">
                <a:solidFill>
                  <a:srgbClr val="CE9178"/>
                </a:solidFill>
                <a:effectLst/>
                <a:latin typeface="Consolas" panose="020B0609020204030204" pitchFamily="49" charset="0"/>
              </a:rPr>
              <a:t>(Date, 6, 2) = '05' THEN 'May'</a:t>
            </a:r>
            <a:endParaRPr lang="en-US" sz="800" b="0" dirty="0">
              <a:solidFill>
                <a:srgbClr val="D4D4D4"/>
              </a:solidFill>
              <a:effectLst/>
              <a:latin typeface="Consolas" panose="020B0609020204030204" pitchFamily="49" charset="0"/>
            </a:endParaRPr>
          </a:p>
          <a:p>
            <a:r>
              <a:rPr lang="en-US" sz="800" b="0" dirty="0">
                <a:solidFill>
                  <a:srgbClr val="CE9178"/>
                </a:solidFill>
                <a:effectLst/>
                <a:latin typeface="Consolas" panose="020B0609020204030204" pitchFamily="49" charset="0"/>
              </a:rPr>
              <a:t>        WHEN </a:t>
            </a:r>
            <a:r>
              <a:rPr lang="en-US" sz="800" b="0" dirty="0" err="1">
                <a:solidFill>
                  <a:srgbClr val="CE9178"/>
                </a:solidFill>
                <a:effectLst/>
                <a:latin typeface="Consolas" panose="020B0609020204030204" pitchFamily="49" charset="0"/>
              </a:rPr>
              <a:t>substr</a:t>
            </a:r>
            <a:r>
              <a:rPr lang="en-US" sz="800" b="0" dirty="0">
                <a:solidFill>
                  <a:srgbClr val="CE9178"/>
                </a:solidFill>
                <a:effectLst/>
                <a:latin typeface="Consolas" panose="020B0609020204030204" pitchFamily="49" charset="0"/>
              </a:rPr>
              <a:t>(Date, 6, 2) = '06' THEN 'June'</a:t>
            </a:r>
            <a:endParaRPr lang="en-US" sz="800" b="0" dirty="0">
              <a:solidFill>
                <a:srgbClr val="D4D4D4"/>
              </a:solidFill>
              <a:effectLst/>
              <a:latin typeface="Consolas" panose="020B0609020204030204" pitchFamily="49" charset="0"/>
            </a:endParaRPr>
          </a:p>
          <a:p>
            <a:r>
              <a:rPr lang="en-US" sz="800" b="0" dirty="0">
                <a:solidFill>
                  <a:srgbClr val="CE9178"/>
                </a:solidFill>
                <a:effectLst/>
                <a:latin typeface="Consolas" panose="020B0609020204030204" pitchFamily="49" charset="0"/>
              </a:rPr>
              <a:t>        WHEN </a:t>
            </a:r>
            <a:r>
              <a:rPr lang="en-US" sz="800" b="0" dirty="0" err="1">
                <a:solidFill>
                  <a:srgbClr val="CE9178"/>
                </a:solidFill>
                <a:effectLst/>
                <a:latin typeface="Consolas" panose="020B0609020204030204" pitchFamily="49" charset="0"/>
              </a:rPr>
              <a:t>substr</a:t>
            </a:r>
            <a:r>
              <a:rPr lang="en-US" sz="800" b="0" dirty="0">
                <a:solidFill>
                  <a:srgbClr val="CE9178"/>
                </a:solidFill>
                <a:effectLst/>
                <a:latin typeface="Consolas" panose="020B0609020204030204" pitchFamily="49" charset="0"/>
              </a:rPr>
              <a:t>(Date, 6, 2) = '07' THEN 'July'</a:t>
            </a:r>
            <a:endParaRPr lang="en-US" sz="800" b="0" dirty="0">
              <a:solidFill>
                <a:srgbClr val="D4D4D4"/>
              </a:solidFill>
              <a:effectLst/>
              <a:latin typeface="Consolas" panose="020B0609020204030204" pitchFamily="49" charset="0"/>
            </a:endParaRPr>
          </a:p>
          <a:p>
            <a:r>
              <a:rPr lang="en-US" sz="800" b="0" dirty="0">
                <a:solidFill>
                  <a:srgbClr val="CE9178"/>
                </a:solidFill>
                <a:effectLst/>
                <a:latin typeface="Consolas" panose="020B0609020204030204" pitchFamily="49" charset="0"/>
              </a:rPr>
              <a:t>        WHEN </a:t>
            </a:r>
            <a:r>
              <a:rPr lang="en-US" sz="800" b="0" dirty="0" err="1">
                <a:solidFill>
                  <a:srgbClr val="CE9178"/>
                </a:solidFill>
                <a:effectLst/>
                <a:latin typeface="Consolas" panose="020B0609020204030204" pitchFamily="49" charset="0"/>
              </a:rPr>
              <a:t>substr</a:t>
            </a:r>
            <a:r>
              <a:rPr lang="en-US" sz="800" b="0" dirty="0">
                <a:solidFill>
                  <a:srgbClr val="CE9178"/>
                </a:solidFill>
                <a:effectLst/>
                <a:latin typeface="Consolas" panose="020B0609020204030204" pitchFamily="49" charset="0"/>
              </a:rPr>
              <a:t>(Date, 6, 2) = '08' THEN 'August'</a:t>
            </a:r>
            <a:endParaRPr lang="en-US" sz="800" b="0" dirty="0">
              <a:solidFill>
                <a:srgbClr val="D4D4D4"/>
              </a:solidFill>
              <a:effectLst/>
              <a:latin typeface="Consolas" panose="020B0609020204030204" pitchFamily="49" charset="0"/>
            </a:endParaRPr>
          </a:p>
          <a:p>
            <a:r>
              <a:rPr lang="en-US" sz="800" b="0" dirty="0">
                <a:solidFill>
                  <a:srgbClr val="CE9178"/>
                </a:solidFill>
                <a:effectLst/>
                <a:latin typeface="Consolas" panose="020B0609020204030204" pitchFamily="49" charset="0"/>
              </a:rPr>
              <a:t>        WHEN </a:t>
            </a:r>
            <a:r>
              <a:rPr lang="en-US" sz="800" b="0" dirty="0" err="1">
                <a:solidFill>
                  <a:srgbClr val="CE9178"/>
                </a:solidFill>
                <a:effectLst/>
                <a:latin typeface="Consolas" panose="020B0609020204030204" pitchFamily="49" charset="0"/>
              </a:rPr>
              <a:t>substr</a:t>
            </a:r>
            <a:r>
              <a:rPr lang="en-US" sz="800" b="0" dirty="0">
                <a:solidFill>
                  <a:srgbClr val="CE9178"/>
                </a:solidFill>
                <a:effectLst/>
                <a:latin typeface="Consolas" panose="020B0609020204030204" pitchFamily="49" charset="0"/>
              </a:rPr>
              <a:t>(Date, 6, 2) = '09' THEN 'September'</a:t>
            </a:r>
            <a:endParaRPr lang="en-US" sz="800" b="0" dirty="0">
              <a:solidFill>
                <a:srgbClr val="D4D4D4"/>
              </a:solidFill>
              <a:effectLst/>
              <a:latin typeface="Consolas" panose="020B0609020204030204" pitchFamily="49" charset="0"/>
            </a:endParaRPr>
          </a:p>
          <a:p>
            <a:r>
              <a:rPr lang="en-US" sz="800" b="0" dirty="0">
                <a:solidFill>
                  <a:srgbClr val="CE9178"/>
                </a:solidFill>
                <a:effectLst/>
                <a:latin typeface="Consolas" panose="020B0609020204030204" pitchFamily="49" charset="0"/>
              </a:rPr>
              <a:t>        WHEN </a:t>
            </a:r>
            <a:r>
              <a:rPr lang="en-US" sz="800" b="0" dirty="0" err="1">
                <a:solidFill>
                  <a:srgbClr val="CE9178"/>
                </a:solidFill>
                <a:effectLst/>
                <a:latin typeface="Consolas" panose="020B0609020204030204" pitchFamily="49" charset="0"/>
              </a:rPr>
              <a:t>substr</a:t>
            </a:r>
            <a:r>
              <a:rPr lang="en-US" sz="800" b="0" dirty="0">
                <a:solidFill>
                  <a:srgbClr val="CE9178"/>
                </a:solidFill>
                <a:effectLst/>
                <a:latin typeface="Consolas" panose="020B0609020204030204" pitchFamily="49" charset="0"/>
              </a:rPr>
              <a:t>(Date, 6, 2) = '10' THEN 'October'</a:t>
            </a:r>
            <a:endParaRPr lang="en-US" sz="800" b="0" dirty="0">
              <a:solidFill>
                <a:srgbClr val="D4D4D4"/>
              </a:solidFill>
              <a:effectLst/>
              <a:latin typeface="Consolas" panose="020B0609020204030204" pitchFamily="49" charset="0"/>
            </a:endParaRPr>
          </a:p>
          <a:p>
            <a:r>
              <a:rPr lang="en-US" sz="800" b="0" dirty="0">
                <a:solidFill>
                  <a:srgbClr val="CE9178"/>
                </a:solidFill>
                <a:effectLst/>
                <a:latin typeface="Consolas" panose="020B0609020204030204" pitchFamily="49" charset="0"/>
              </a:rPr>
              <a:t>        WHEN </a:t>
            </a:r>
            <a:r>
              <a:rPr lang="en-US" sz="800" b="0" dirty="0" err="1">
                <a:solidFill>
                  <a:srgbClr val="CE9178"/>
                </a:solidFill>
                <a:effectLst/>
                <a:latin typeface="Consolas" panose="020B0609020204030204" pitchFamily="49" charset="0"/>
              </a:rPr>
              <a:t>substr</a:t>
            </a:r>
            <a:r>
              <a:rPr lang="en-US" sz="800" b="0" dirty="0">
                <a:solidFill>
                  <a:srgbClr val="CE9178"/>
                </a:solidFill>
                <a:effectLst/>
                <a:latin typeface="Consolas" panose="020B0609020204030204" pitchFamily="49" charset="0"/>
              </a:rPr>
              <a:t>(Date, 6, 2) = '11' THEN 'November'</a:t>
            </a:r>
            <a:endParaRPr lang="en-US" sz="800" b="0" dirty="0">
              <a:solidFill>
                <a:srgbClr val="D4D4D4"/>
              </a:solidFill>
              <a:effectLst/>
              <a:latin typeface="Consolas" panose="020B0609020204030204" pitchFamily="49" charset="0"/>
            </a:endParaRPr>
          </a:p>
          <a:p>
            <a:r>
              <a:rPr lang="en-US" sz="800" b="0" dirty="0">
                <a:solidFill>
                  <a:srgbClr val="CE9178"/>
                </a:solidFill>
                <a:effectLst/>
                <a:latin typeface="Consolas" panose="020B0609020204030204" pitchFamily="49" charset="0"/>
              </a:rPr>
              <a:t>        WHEN </a:t>
            </a:r>
            <a:r>
              <a:rPr lang="en-US" sz="800" b="0" dirty="0" err="1">
                <a:solidFill>
                  <a:srgbClr val="CE9178"/>
                </a:solidFill>
                <a:effectLst/>
                <a:latin typeface="Consolas" panose="020B0609020204030204" pitchFamily="49" charset="0"/>
              </a:rPr>
              <a:t>substr</a:t>
            </a:r>
            <a:r>
              <a:rPr lang="en-US" sz="800" b="0" dirty="0">
                <a:solidFill>
                  <a:srgbClr val="CE9178"/>
                </a:solidFill>
                <a:effectLst/>
                <a:latin typeface="Consolas" panose="020B0609020204030204" pitchFamily="49" charset="0"/>
              </a:rPr>
              <a:t>(Date, 6, 2) = '12' THEN 'December'</a:t>
            </a:r>
            <a:endParaRPr lang="en-US" sz="800" b="0" dirty="0">
              <a:solidFill>
                <a:srgbClr val="D4D4D4"/>
              </a:solidFill>
              <a:effectLst/>
              <a:latin typeface="Consolas" panose="020B0609020204030204" pitchFamily="49" charset="0"/>
            </a:endParaRPr>
          </a:p>
          <a:p>
            <a:r>
              <a:rPr lang="en-US" sz="800" b="0" dirty="0">
                <a:solidFill>
                  <a:srgbClr val="CE9178"/>
                </a:solidFill>
                <a:effectLst/>
                <a:latin typeface="Consolas" panose="020B0609020204030204" pitchFamily="49" charset="0"/>
              </a:rPr>
              <a:t>    END AS </a:t>
            </a:r>
            <a:r>
              <a:rPr lang="en-US" sz="800" b="0" dirty="0" err="1">
                <a:solidFill>
                  <a:srgbClr val="CE9178"/>
                </a:solidFill>
                <a:effectLst/>
                <a:latin typeface="Consolas" panose="020B0609020204030204" pitchFamily="49" charset="0"/>
              </a:rPr>
              <a:t>MonthName</a:t>
            </a:r>
            <a:r>
              <a:rPr lang="en-US" sz="800" b="0" dirty="0">
                <a:solidFill>
                  <a:srgbClr val="CE9178"/>
                </a:solidFill>
                <a:effectLst/>
                <a:latin typeface="Consolas" panose="020B0609020204030204" pitchFamily="49" charset="0"/>
              </a:rPr>
              <a:t>,</a:t>
            </a:r>
            <a:endParaRPr lang="en-US" sz="800" b="0" dirty="0">
              <a:solidFill>
                <a:srgbClr val="D4D4D4"/>
              </a:solidFill>
              <a:effectLst/>
              <a:latin typeface="Consolas" panose="020B0609020204030204" pitchFamily="49" charset="0"/>
            </a:endParaRPr>
          </a:p>
          <a:p>
            <a:r>
              <a:rPr lang="en-US" sz="800" b="0" dirty="0">
                <a:solidFill>
                  <a:srgbClr val="CE9178"/>
                </a:solidFill>
                <a:effectLst/>
                <a:latin typeface="Consolas" panose="020B0609020204030204" pitchFamily="49" charset="0"/>
              </a:rPr>
              <a:t>    </a:t>
            </a:r>
            <a:r>
              <a:rPr lang="en-US" sz="800" b="0" dirty="0" err="1">
                <a:solidFill>
                  <a:srgbClr val="CE9178"/>
                </a:solidFill>
                <a:effectLst/>
                <a:latin typeface="Consolas" panose="020B0609020204030204" pitchFamily="49" charset="0"/>
              </a:rPr>
              <a:t>Landing_Outcome</a:t>
            </a:r>
            <a:r>
              <a:rPr lang="en-US" sz="800" b="0" dirty="0">
                <a:solidFill>
                  <a:srgbClr val="CE9178"/>
                </a:solidFill>
                <a:effectLst/>
                <a:latin typeface="Consolas" panose="020B0609020204030204" pitchFamily="49" charset="0"/>
              </a:rPr>
              <a:t> AS </a:t>
            </a:r>
            <a:r>
              <a:rPr lang="en-US" sz="800" b="0" dirty="0" err="1">
                <a:solidFill>
                  <a:srgbClr val="CE9178"/>
                </a:solidFill>
                <a:effectLst/>
                <a:latin typeface="Consolas" panose="020B0609020204030204" pitchFamily="49" charset="0"/>
              </a:rPr>
              <a:t>FailureLandingOutcome</a:t>
            </a:r>
            <a:r>
              <a:rPr lang="en-US" sz="800" b="0" dirty="0">
                <a:solidFill>
                  <a:srgbClr val="CE9178"/>
                </a:solidFill>
                <a:effectLst/>
                <a:latin typeface="Consolas" panose="020B0609020204030204" pitchFamily="49" charset="0"/>
              </a:rPr>
              <a:t>,</a:t>
            </a:r>
            <a:endParaRPr lang="en-US" sz="800" b="0" dirty="0">
              <a:solidFill>
                <a:srgbClr val="D4D4D4"/>
              </a:solidFill>
              <a:effectLst/>
              <a:latin typeface="Consolas" panose="020B0609020204030204" pitchFamily="49" charset="0"/>
            </a:endParaRPr>
          </a:p>
          <a:p>
            <a:r>
              <a:rPr lang="en-US" sz="800" b="0" dirty="0">
                <a:solidFill>
                  <a:srgbClr val="CE9178"/>
                </a:solidFill>
                <a:effectLst/>
                <a:latin typeface="Consolas" panose="020B0609020204030204" pitchFamily="49" charset="0"/>
              </a:rPr>
              <a:t>    </a:t>
            </a:r>
            <a:r>
              <a:rPr lang="en-US" sz="800" b="0" dirty="0" err="1">
                <a:solidFill>
                  <a:srgbClr val="CE9178"/>
                </a:solidFill>
                <a:effectLst/>
                <a:latin typeface="Consolas" panose="020B0609020204030204" pitchFamily="49" charset="0"/>
              </a:rPr>
              <a:t>Booster_Version</a:t>
            </a:r>
            <a:r>
              <a:rPr lang="en-US" sz="800" b="0" dirty="0">
                <a:solidFill>
                  <a:srgbClr val="CE9178"/>
                </a:solidFill>
                <a:effectLst/>
                <a:latin typeface="Consolas" panose="020B0609020204030204" pitchFamily="49" charset="0"/>
              </a:rPr>
              <a:t>,</a:t>
            </a:r>
            <a:endParaRPr lang="en-US" sz="800" b="0" dirty="0">
              <a:solidFill>
                <a:srgbClr val="D4D4D4"/>
              </a:solidFill>
              <a:effectLst/>
              <a:latin typeface="Consolas" panose="020B0609020204030204" pitchFamily="49" charset="0"/>
            </a:endParaRPr>
          </a:p>
          <a:p>
            <a:r>
              <a:rPr lang="en-US" sz="800" b="0" dirty="0">
                <a:solidFill>
                  <a:srgbClr val="CE9178"/>
                </a:solidFill>
                <a:effectLst/>
                <a:latin typeface="Consolas" panose="020B0609020204030204" pitchFamily="49" charset="0"/>
              </a:rPr>
              <a:t>    </a:t>
            </a:r>
            <a:r>
              <a:rPr lang="en-US" sz="800" b="0" dirty="0" err="1">
                <a:solidFill>
                  <a:srgbClr val="CE9178"/>
                </a:solidFill>
                <a:effectLst/>
                <a:latin typeface="Consolas" panose="020B0609020204030204" pitchFamily="49" charset="0"/>
              </a:rPr>
              <a:t>Launch_Site</a:t>
            </a:r>
            <a:endParaRPr lang="en-US" sz="800" b="0" dirty="0">
              <a:solidFill>
                <a:srgbClr val="D4D4D4"/>
              </a:solidFill>
              <a:effectLst/>
              <a:latin typeface="Consolas" panose="020B0609020204030204" pitchFamily="49" charset="0"/>
            </a:endParaRPr>
          </a:p>
          <a:p>
            <a:r>
              <a:rPr lang="en-US" sz="800" b="0" dirty="0">
                <a:solidFill>
                  <a:srgbClr val="CE9178"/>
                </a:solidFill>
                <a:effectLst/>
                <a:latin typeface="Consolas" panose="020B0609020204030204" pitchFamily="49" charset="0"/>
              </a:rPr>
              <a:t>FROM SPACEXTBL</a:t>
            </a:r>
            <a:endParaRPr lang="en-US" sz="800" b="0" dirty="0">
              <a:solidFill>
                <a:srgbClr val="D4D4D4"/>
              </a:solidFill>
              <a:effectLst/>
              <a:latin typeface="Consolas" panose="020B0609020204030204" pitchFamily="49" charset="0"/>
            </a:endParaRPr>
          </a:p>
          <a:p>
            <a:r>
              <a:rPr lang="en-US" sz="800" b="0" dirty="0">
                <a:solidFill>
                  <a:srgbClr val="CE9178"/>
                </a:solidFill>
                <a:effectLst/>
                <a:latin typeface="Consolas" panose="020B0609020204030204" pitchFamily="49" charset="0"/>
              </a:rPr>
              <a:t>WHERE </a:t>
            </a:r>
            <a:r>
              <a:rPr lang="en-US" sz="800" b="0" dirty="0" err="1">
                <a:solidFill>
                  <a:srgbClr val="CE9178"/>
                </a:solidFill>
                <a:effectLst/>
                <a:latin typeface="Consolas" panose="020B0609020204030204" pitchFamily="49" charset="0"/>
              </a:rPr>
              <a:t>substr</a:t>
            </a:r>
            <a:r>
              <a:rPr lang="en-US" sz="800" b="0" dirty="0">
                <a:solidFill>
                  <a:srgbClr val="CE9178"/>
                </a:solidFill>
                <a:effectLst/>
                <a:latin typeface="Consolas" panose="020B0609020204030204" pitchFamily="49" charset="0"/>
              </a:rPr>
              <a:t>(Date, 1, 4) = '2015'</a:t>
            </a:r>
            <a:endParaRPr lang="en-US" sz="800" b="0" dirty="0">
              <a:solidFill>
                <a:srgbClr val="D4D4D4"/>
              </a:solidFill>
              <a:effectLst/>
              <a:latin typeface="Consolas" panose="020B0609020204030204" pitchFamily="49" charset="0"/>
            </a:endParaRPr>
          </a:p>
          <a:p>
            <a:r>
              <a:rPr lang="en-US" sz="800" b="0" dirty="0">
                <a:solidFill>
                  <a:srgbClr val="CE9178"/>
                </a:solidFill>
                <a:effectLst/>
                <a:latin typeface="Consolas" panose="020B0609020204030204" pitchFamily="49" charset="0"/>
              </a:rPr>
              <a:t>    AND </a:t>
            </a:r>
            <a:r>
              <a:rPr lang="en-US" sz="800" b="0" dirty="0" err="1">
                <a:solidFill>
                  <a:srgbClr val="CE9178"/>
                </a:solidFill>
                <a:effectLst/>
                <a:latin typeface="Consolas" panose="020B0609020204030204" pitchFamily="49" charset="0"/>
              </a:rPr>
              <a:t>Landing_Outcome</a:t>
            </a:r>
            <a:r>
              <a:rPr lang="en-US" sz="800" b="0" dirty="0">
                <a:solidFill>
                  <a:srgbClr val="CE9178"/>
                </a:solidFill>
                <a:effectLst/>
                <a:latin typeface="Consolas" panose="020B0609020204030204" pitchFamily="49" charset="0"/>
              </a:rPr>
              <a:t> LIKE '</a:t>
            </a:r>
            <a:r>
              <a:rPr lang="en-US" sz="800" b="0" dirty="0">
                <a:solidFill>
                  <a:srgbClr val="569CD6"/>
                </a:solidFill>
                <a:effectLst/>
                <a:latin typeface="Consolas" panose="020B0609020204030204" pitchFamily="49" charset="0"/>
              </a:rPr>
              <a:t>%F</a:t>
            </a:r>
            <a:r>
              <a:rPr lang="en-US" sz="800" b="0" dirty="0">
                <a:solidFill>
                  <a:srgbClr val="CE9178"/>
                </a:solidFill>
                <a:effectLst/>
                <a:latin typeface="Consolas" panose="020B0609020204030204" pitchFamily="49" charset="0"/>
              </a:rPr>
              <a:t>ailure (drone ship)%';</a:t>
            </a:r>
            <a:endParaRPr lang="en-US" sz="800" b="0" dirty="0">
              <a:solidFill>
                <a:srgbClr val="D4D4D4"/>
              </a:solidFill>
              <a:effectLst/>
              <a:latin typeface="Consolas" panose="020B0609020204030204" pitchFamily="49" charset="0"/>
            </a:endParaRPr>
          </a:p>
          <a:p>
            <a:endParaRPr lang="en-US" dirty="0">
              <a:solidFill>
                <a:schemeClr val="bg1"/>
              </a:solidFill>
            </a:endParaRPr>
          </a:p>
        </p:txBody>
      </p:sp>
      <p:sp>
        <p:nvSpPr>
          <p:cNvPr id="4" name="TextBox 3">
            <a:extLst>
              <a:ext uri="{FF2B5EF4-FFF2-40B4-BE49-F238E27FC236}">
                <a16:creationId xmlns:a16="http://schemas.microsoft.com/office/drawing/2014/main" id="{0321C3FB-3796-63AD-1454-3D5CAEA06318}"/>
              </a:ext>
            </a:extLst>
          </p:cNvPr>
          <p:cNvSpPr txBox="1"/>
          <p:nvPr/>
        </p:nvSpPr>
        <p:spPr>
          <a:xfrm>
            <a:off x="8505650" y="1143992"/>
            <a:ext cx="2063642" cy="523220"/>
          </a:xfrm>
          <a:prstGeom prst="rect">
            <a:avLst/>
          </a:prstGeom>
          <a:noFill/>
        </p:spPr>
        <p:txBody>
          <a:bodyPr wrap="none" rtlCol="0">
            <a:spAutoFit/>
          </a:bodyPr>
          <a:lstStyle/>
          <a:p>
            <a:r>
              <a:rPr lang="en-US" sz="2800" dirty="0">
                <a:solidFill>
                  <a:schemeClr val="bg1"/>
                </a:solidFill>
              </a:rPr>
              <a:t>Query Result</a:t>
            </a:r>
          </a:p>
        </p:txBody>
      </p:sp>
      <p:sp>
        <p:nvSpPr>
          <p:cNvPr id="7" name="TextBox 6">
            <a:extLst>
              <a:ext uri="{FF2B5EF4-FFF2-40B4-BE49-F238E27FC236}">
                <a16:creationId xmlns:a16="http://schemas.microsoft.com/office/drawing/2014/main" id="{937395C1-EDA6-7CFF-6796-6392D6392307}"/>
              </a:ext>
            </a:extLst>
          </p:cNvPr>
          <p:cNvSpPr txBox="1"/>
          <p:nvPr/>
        </p:nvSpPr>
        <p:spPr>
          <a:xfrm>
            <a:off x="1243897" y="4615095"/>
            <a:ext cx="9704205" cy="1692771"/>
          </a:xfrm>
          <a:prstGeom prst="rect">
            <a:avLst/>
          </a:prstGeom>
          <a:noFill/>
        </p:spPr>
        <p:txBody>
          <a:bodyPr wrap="square" rtlCol="0">
            <a:spAutoFit/>
          </a:bodyPr>
          <a:lstStyle/>
          <a:p>
            <a:r>
              <a:rPr lang="en-US" sz="2400" dirty="0">
                <a:solidFill>
                  <a:schemeClr val="bg1"/>
                </a:solidFill>
              </a:rPr>
              <a:t>Explanation </a:t>
            </a:r>
          </a:p>
          <a:p>
            <a:pPr marL="342900" indent="-342900">
              <a:buFont typeface="Arial" panose="020B0604020202020204" pitchFamily="34" charset="0"/>
              <a:buChar char="•"/>
            </a:pPr>
            <a:r>
              <a:rPr lang="en-US" sz="2000" dirty="0">
                <a:solidFill>
                  <a:schemeClr val="bg1"/>
                </a:solidFill>
              </a:rPr>
              <a:t>We are looking for  the failed landing outcomes in </a:t>
            </a:r>
            <a:r>
              <a:rPr lang="en-US" sz="2000" dirty="0" err="1">
                <a:solidFill>
                  <a:schemeClr val="bg1"/>
                </a:solidFill>
              </a:rPr>
              <a:t>droneship</a:t>
            </a:r>
            <a:r>
              <a:rPr lang="en-US" sz="2000" dirty="0">
                <a:solidFill>
                  <a:schemeClr val="bg1"/>
                </a:solidFill>
              </a:rPr>
              <a:t>, their booster versions, and launch site names for the year 2015</a:t>
            </a:r>
          </a:p>
          <a:p>
            <a:pPr marL="342900" indent="-342900">
              <a:buFont typeface="Arial" panose="020B0604020202020204" pitchFamily="34" charset="0"/>
              <a:buChar char="•"/>
            </a:pPr>
            <a:r>
              <a:rPr lang="en-US" sz="2000" dirty="0">
                <a:solidFill>
                  <a:schemeClr val="bg1"/>
                </a:solidFill>
              </a:rPr>
              <a:t>Using the </a:t>
            </a:r>
            <a:r>
              <a:rPr lang="en-US" sz="2000" dirty="0" err="1">
                <a:solidFill>
                  <a:schemeClr val="bg1"/>
                </a:solidFill>
              </a:rPr>
              <a:t>substr</a:t>
            </a:r>
            <a:r>
              <a:rPr lang="en-US" sz="2000" dirty="0">
                <a:solidFill>
                  <a:schemeClr val="bg1"/>
                </a:solidFill>
              </a:rPr>
              <a:t> function to convert the months </a:t>
            </a:r>
          </a:p>
          <a:p>
            <a:pPr marL="342900" indent="-342900">
              <a:buFont typeface="Arial" panose="020B0604020202020204" pitchFamily="34" charset="0"/>
              <a:buChar char="•"/>
            </a:pPr>
            <a:r>
              <a:rPr lang="en-US" sz="2000" dirty="0">
                <a:solidFill>
                  <a:schemeClr val="bg1"/>
                </a:solidFill>
              </a:rPr>
              <a:t>Then I filtered the outcome with the LIKE clause for Failure (drone ship)</a:t>
            </a:r>
          </a:p>
        </p:txBody>
      </p:sp>
      <p:pic>
        <p:nvPicPr>
          <p:cNvPr id="10" name="Picture 9">
            <a:extLst>
              <a:ext uri="{FF2B5EF4-FFF2-40B4-BE49-F238E27FC236}">
                <a16:creationId xmlns:a16="http://schemas.microsoft.com/office/drawing/2014/main" id="{4BD1F0A2-7FEB-2F7E-27A8-ABC5192C9ADE}"/>
              </a:ext>
            </a:extLst>
          </p:cNvPr>
          <p:cNvPicPr>
            <a:picLocks noChangeAspect="1"/>
          </p:cNvPicPr>
          <p:nvPr/>
        </p:nvPicPr>
        <p:blipFill>
          <a:blip r:embed="rId3"/>
          <a:stretch>
            <a:fillRect/>
          </a:stretch>
        </p:blipFill>
        <p:spPr>
          <a:xfrm>
            <a:off x="7432152" y="1795168"/>
            <a:ext cx="4210638" cy="447737"/>
          </a:xfrm>
          <a:prstGeom prst="rect">
            <a:avLst/>
          </a:prstGeom>
        </p:spPr>
      </p:pic>
    </p:spTree>
    <p:extLst>
      <p:ext uri="{BB962C8B-B14F-4D97-AF65-F5344CB8AC3E}">
        <p14:creationId xmlns:p14="http://schemas.microsoft.com/office/powerpoint/2010/main" val="42166090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Rounded Corners 2">
            <a:extLst>
              <a:ext uri="{FF2B5EF4-FFF2-40B4-BE49-F238E27FC236}">
                <a16:creationId xmlns:a16="http://schemas.microsoft.com/office/drawing/2014/main" id="{0252C52C-AFF8-8B41-A871-70DD9DB2960D}"/>
              </a:ext>
            </a:extLst>
          </p:cNvPr>
          <p:cNvSpPr>
            <a:spLocks noGrp="1" noRot="1" noMove="1" noResize="1" noEditPoints="1" noAdjustHandles="1" noChangeArrowheads="1" noChangeShapeType="1"/>
          </p:cNvSpPr>
          <p:nvPr/>
        </p:nvSpPr>
        <p:spPr>
          <a:xfrm>
            <a:off x="368595" y="148856"/>
            <a:ext cx="11334307" cy="944306"/>
          </a:xfrm>
          <a:prstGeom prst="roundRect">
            <a:avLst/>
          </a:prstGeom>
          <a:gradFill flip="none" rotWithShape="1">
            <a:gsLst>
              <a:gs pos="0">
                <a:srgbClr val="0B47C5"/>
              </a:gs>
              <a:gs pos="100000">
                <a:schemeClr val="accent1">
                  <a:tint val="23500"/>
                  <a:satMod val="160000"/>
                  <a:alpha val="0"/>
                  <a:lumMod val="4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bg1"/>
                </a:solidFill>
                <a:latin typeface="Aptos Display" panose="020B0004020202020204" pitchFamily="34" charset="0"/>
              </a:rPr>
              <a:t>Rank Landing Outcomes Between 2010-06-04 and 2017-03-20</a:t>
            </a:r>
          </a:p>
        </p:txBody>
      </p:sp>
      <p:sp>
        <p:nvSpPr>
          <p:cNvPr id="2" name="TextBox 1">
            <a:extLst>
              <a:ext uri="{FF2B5EF4-FFF2-40B4-BE49-F238E27FC236}">
                <a16:creationId xmlns:a16="http://schemas.microsoft.com/office/drawing/2014/main" id="{7F970BFE-9076-8EB9-A5F6-8C986FD3AD08}"/>
              </a:ext>
            </a:extLst>
          </p:cNvPr>
          <p:cNvSpPr txBox="1"/>
          <p:nvPr/>
        </p:nvSpPr>
        <p:spPr>
          <a:xfrm>
            <a:off x="1204800" y="1242018"/>
            <a:ext cx="5570756" cy="2031325"/>
          </a:xfrm>
          <a:prstGeom prst="rect">
            <a:avLst/>
          </a:prstGeom>
          <a:noFill/>
        </p:spPr>
        <p:txBody>
          <a:bodyPr wrap="none" rtlCol="0">
            <a:spAutoFit/>
          </a:bodyPr>
          <a:lstStyle/>
          <a:p>
            <a:r>
              <a:rPr lang="en-US" sz="2800" dirty="0">
                <a:solidFill>
                  <a:schemeClr val="bg1"/>
                </a:solidFill>
              </a:rPr>
              <a:t>SQL Query</a:t>
            </a:r>
          </a:p>
          <a:p>
            <a:r>
              <a:rPr lang="en-US" sz="1600" b="0" dirty="0">
                <a:solidFill>
                  <a:srgbClr val="CE9178"/>
                </a:solidFill>
                <a:effectLst/>
                <a:latin typeface="Consolas" panose="020B0609020204030204" pitchFamily="49" charset="0"/>
              </a:rPr>
              <a:t>SELECT </a:t>
            </a:r>
            <a:r>
              <a:rPr lang="en-US" sz="1600" b="0" dirty="0" err="1">
                <a:solidFill>
                  <a:srgbClr val="CE9178"/>
                </a:solidFill>
                <a:effectLst/>
                <a:latin typeface="Consolas" panose="020B0609020204030204" pitchFamily="49" charset="0"/>
              </a:rPr>
              <a:t>Landing_Outcome</a:t>
            </a:r>
            <a:r>
              <a:rPr lang="en-US" sz="1600" b="0" dirty="0">
                <a:solidFill>
                  <a:srgbClr val="CE9178"/>
                </a:solidFill>
                <a:effectLst/>
                <a:latin typeface="Consolas" panose="020B0609020204030204" pitchFamily="49" charset="0"/>
              </a:rPr>
              <a:t>, COUNT(*) AS </a:t>
            </a:r>
            <a:r>
              <a:rPr lang="en-US" sz="1600" b="0" dirty="0" err="1">
                <a:solidFill>
                  <a:srgbClr val="CE9178"/>
                </a:solidFill>
                <a:effectLst/>
                <a:latin typeface="Consolas" panose="020B0609020204030204" pitchFamily="49" charset="0"/>
              </a:rPr>
              <a:t>OutcomeCount</a:t>
            </a:r>
            <a:endParaRPr lang="en-US" sz="1600" b="0" dirty="0">
              <a:solidFill>
                <a:srgbClr val="D4D4D4"/>
              </a:solidFill>
              <a:effectLst/>
              <a:latin typeface="Consolas" panose="020B0609020204030204" pitchFamily="49" charset="0"/>
            </a:endParaRPr>
          </a:p>
          <a:p>
            <a:r>
              <a:rPr lang="en-US" sz="1600" b="0" dirty="0">
                <a:solidFill>
                  <a:srgbClr val="CE9178"/>
                </a:solidFill>
                <a:effectLst/>
                <a:latin typeface="Consolas" panose="020B0609020204030204" pitchFamily="49" charset="0"/>
              </a:rPr>
              <a:t>FROM SPACEXTBL</a:t>
            </a:r>
            <a:endParaRPr lang="en-US" sz="1600" b="0" dirty="0">
              <a:solidFill>
                <a:srgbClr val="D4D4D4"/>
              </a:solidFill>
              <a:effectLst/>
              <a:latin typeface="Consolas" panose="020B0609020204030204" pitchFamily="49" charset="0"/>
            </a:endParaRPr>
          </a:p>
          <a:p>
            <a:r>
              <a:rPr lang="en-US" sz="1600" b="0" dirty="0">
                <a:solidFill>
                  <a:srgbClr val="CE9178"/>
                </a:solidFill>
                <a:effectLst/>
                <a:latin typeface="Consolas" panose="020B0609020204030204" pitchFamily="49" charset="0"/>
              </a:rPr>
              <a:t>WHERE Date BETWEEN '2010-06-04' AND '2017-03-20'</a:t>
            </a:r>
            <a:endParaRPr lang="en-US" sz="1600" b="0" dirty="0">
              <a:solidFill>
                <a:srgbClr val="D4D4D4"/>
              </a:solidFill>
              <a:effectLst/>
              <a:latin typeface="Consolas" panose="020B0609020204030204" pitchFamily="49" charset="0"/>
            </a:endParaRPr>
          </a:p>
          <a:p>
            <a:r>
              <a:rPr lang="en-US" sz="1600" b="0" dirty="0">
                <a:solidFill>
                  <a:srgbClr val="CE9178"/>
                </a:solidFill>
                <a:effectLst/>
                <a:latin typeface="Consolas" panose="020B0609020204030204" pitchFamily="49" charset="0"/>
              </a:rPr>
              <a:t>GROUP BY </a:t>
            </a:r>
            <a:r>
              <a:rPr lang="en-US" sz="1600" b="0" dirty="0" err="1">
                <a:solidFill>
                  <a:srgbClr val="CE9178"/>
                </a:solidFill>
                <a:effectLst/>
                <a:latin typeface="Consolas" panose="020B0609020204030204" pitchFamily="49" charset="0"/>
              </a:rPr>
              <a:t>Landing_Outcome</a:t>
            </a:r>
            <a:endParaRPr lang="en-US" sz="1600" b="0" dirty="0">
              <a:solidFill>
                <a:srgbClr val="D4D4D4"/>
              </a:solidFill>
              <a:effectLst/>
              <a:latin typeface="Consolas" panose="020B0609020204030204" pitchFamily="49" charset="0"/>
            </a:endParaRPr>
          </a:p>
          <a:p>
            <a:r>
              <a:rPr lang="en-US" sz="1600" b="0" dirty="0">
                <a:solidFill>
                  <a:srgbClr val="CE9178"/>
                </a:solidFill>
                <a:effectLst/>
                <a:latin typeface="Consolas" panose="020B0609020204030204" pitchFamily="49" charset="0"/>
              </a:rPr>
              <a:t>ORDER BY </a:t>
            </a:r>
            <a:r>
              <a:rPr lang="en-US" sz="1600" b="0" dirty="0" err="1">
                <a:solidFill>
                  <a:srgbClr val="CE9178"/>
                </a:solidFill>
                <a:effectLst/>
                <a:latin typeface="Consolas" panose="020B0609020204030204" pitchFamily="49" charset="0"/>
              </a:rPr>
              <a:t>OutcomeCount</a:t>
            </a:r>
            <a:r>
              <a:rPr lang="en-US" sz="1600" b="0" dirty="0">
                <a:solidFill>
                  <a:srgbClr val="CE9178"/>
                </a:solidFill>
                <a:effectLst/>
                <a:latin typeface="Consolas" panose="020B0609020204030204" pitchFamily="49" charset="0"/>
              </a:rPr>
              <a:t> DESC;</a:t>
            </a:r>
            <a:endParaRPr lang="en-US" sz="1600" b="0" dirty="0">
              <a:solidFill>
                <a:srgbClr val="D4D4D4"/>
              </a:solidFill>
              <a:effectLst/>
              <a:latin typeface="Consolas" panose="020B0609020204030204" pitchFamily="49" charset="0"/>
            </a:endParaRPr>
          </a:p>
          <a:p>
            <a:endParaRPr lang="en-US" dirty="0">
              <a:solidFill>
                <a:schemeClr val="bg1"/>
              </a:solidFill>
            </a:endParaRPr>
          </a:p>
        </p:txBody>
      </p:sp>
      <p:sp>
        <p:nvSpPr>
          <p:cNvPr id="4" name="TextBox 3">
            <a:extLst>
              <a:ext uri="{FF2B5EF4-FFF2-40B4-BE49-F238E27FC236}">
                <a16:creationId xmlns:a16="http://schemas.microsoft.com/office/drawing/2014/main" id="{0321C3FB-3796-63AD-1454-3D5CAEA06318}"/>
              </a:ext>
            </a:extLst>
          </p:cNvPr>
          <p:cNvSpPr txBox="1"/>
          <p:nvPr/>
        </p:nvSpPr>
        <p:spPr>
          <a:xfrm>
            <a:off x="8505650" y="1143992"/>
            <a:ext cx="2063642" cy="523220"/>
          </a:xfrm>
          <a:prstGeom prst="rect">
            <a:avLst/>
          </a:prstGeom>
          <a:noFill/>
        </p:spPr>
        <p:txBody>
          <a:bodyPr wrap="none" rtlCol="0">
            <a:spAutoFit/>
          </a:bodyPr>
          <a:lstStyle/>
          <a:p>
            <a:r>
              <a:rPr lang="en-US" sz="2800" dirty="0">
                <a:solidFill>
                  <a:schemeClr val="bg1"/>
                </a:solidFill>
              </a:rPr>
              <a:t>Query Result</a:t>
            </a:r>
          </a:p>
        </p:txBody>
      </p:sp>
      <p:sp>
        <p:nvSpPr>
          <p:cNvPr id="7" name="TextBox 6">
            <a:extLst>
              <a:ext uri="{FF2B5EF4-FFF2-40B4-BE49-F238E27FC236}">
                <a16:creationId xmlns:a16="http://schemas.microsoft.com/office/drawing/2014/main" id="{937395C1-EDA6-7CFF-6796-6392D6392307}"/>
              </a:ext>
            </a:extLst>
          </p:cNvPr>
          <p:cNvSpPr txBox="1"/>
          <p:nvPr/>
        </p:nvSpPr>
        <p:spPr>
          <a:xfrm>
            <a:off x="1243897" y="4615095"/>
            <a:ext cx="9704205" cy="1692771"/>
          </a:xfrm>
          <a:prstGeom prst="rect">
            <a:avLst/>
          </a:prstGeom>
          <a:noFill/>
        </p:spPr>
        <p:txBody>
          <a:bodyPr wrap="square" rtlCol="0">
            <a:spAutoFit/>
          </a:bodyPr>
          <a:lstStyle/>
          <a:p>
            <a:r>
              <a:rPr lang="en-US" sz="2400" dirty="0">
                <a:solidFill>
                  <a:schemeClr val="bg1"/>
                </a:solidFill>
              </a:rPr>
              <a:t>Explanation </a:t>
            </a:r>
          </a:p>
          <a:p>
            <a:pPr marL="342900" indent="-342900">
              <a:buFont typeface="Arial" panose="020B0604020202020204" pitchFamily="34" charset="0"/>
              <a:buChar char="•"/>
            </a:pPr>
            <a:r>
              <a:rPr lang="en-US" sz="2000" dirty="0">
                <a:solidFill>
                  <a:schemeClr val="bg1"/>
                </a:solidFill>
              </a:rPr>
              <a:t>We are ranking the count of landing outcomes  between the date 2010-06-04 and 2017-03-20</a:t>
            </a:r>
          </a:p>
          <a:p>
            <a:pPr marL="342900" indent="-342900">
              <a:buFont typeface="Arial" panose="020B0604020202020204" pitchFamily="34" charset="0"/>
              <a:buChar char="•"/>
            </a:pPr>
            <a:r>
              <a:rPr lang="en-US" sz="2000" dirty="0">
                <a:solidFill>
                  <a:schemeClr val="bg1"/>
                </a:solidFill>
              </a:rPr>
              <a:t>Using the group by statement to group records by landing outcomes</a:t>
            </a:r>
          </a:p>
          <a:p>
            <a:pPr marL="342900" indent="-342900">
              <a:buFont typeface="Arial" panose="020B0604020202020204" pitchFamily="34" charset="0"/>
              <a:buChar char="•"/>
            </a:pPr>
            <a:r>
              <a:rPr lang="en-US" sz="2000" dirty="0">
                <a:solidFill>
                  <a:schemeClr val="bg1"/>
                </a:solidFill>
              </a:rPr>
              <a:t>Using order by 2 desc keyword to sort by 2</a:t>
            </a:r>
            <a:r>
              <a:rPr lang="en-US" sz="2000" baseline="30000" dirty="0">
                <a:solidFill>
                  <a:schemeClr val="bg1"/>
                </a:solidFill>
              </a:rPr>
              <a:t>nd</a:t>
            </a:r>
            <a:r>
              <a:rPr lang="en-US" sz="2000" dirty="0">
                <a:solidFill>
                  <a:schemeClr val="bg1"/>
                </a:solidFill>
              </a:rPr>
              <a:t> column in descending order</a:t>
            </a:r>
          </a:p>
        </p:txBody>
      </p:sp>
      <p:pic>
        <p:nvPicPr>
          <p:cNvPr id="6" name="Picture 5">
            <a:extLst>
              <a:ext uri="{FF2B5EF4-FFF2-40B4-BE49-F238E27FC236}">
                <a16:creationId xmlns:a16="http://schemas.microsoft.com/office/drawing/2014/main" id="{809DD827-BE9B-9D32-1B85-C6755CADA034}"/>
              </a:ext>
            </a:extLst>
          </p:cNvPr>
          <p:cNvPicPr>
            <a:picLocks noChangeAspect="1"/>
          </p:cNvPicPr>
          <p:nvPr/>
        </p:nvPicPr>
        <p:blipFill>
          <a:blip r:embed="rId3"/>
          <a:stretch>
            <a:fillRect/>
          </a:stretch>
        </p:blipFill>
        <p:spPr>
          <a:xfrm>
            <a:off x="8618180" y="1729348"/>
            <a:ext cx="1838582" cy="1476581"/>
          </a:xfrm>
          <a:prstGeom prst="rect">
            <a:avLst/>
          </a:prstGeom>
        </p:spPr>
      </p:pic>
    </p:spTree>
    <p:extLst>
      <p:ext uri="{BB962C8B-B14F-4D97-AF65-F5344CB8AC3E}">
        <p14:creationId xmlns:p14="http://schemas.microsoft.com/office/powerpoint/2010/main" val="26089961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Rounded Corners 2">
            <a:extLst>
              <a:ext uri="{FF2B5EF4-FFF2-40B4-BE49-F238E27FC236}">
                <a16:creationId xmlns:a16="http://schemas.microsoft.com/office/drawing/2014/main" id="{0252C52C-AFF8-8B41-A871-70DD9DB2960D}"/>
              </a:ext>
            </a:extLst>
          </p:cNvPr>
          <p:cNvSpPr>
            <a:spLocks noGrp="1" noRot="1" noMove="1" noResize="1" noEditPoints="1" noAdjustHandles="1" noChangeArrowheads="1" noChangeShapeType="1"/>
          </p:cNvSpPr>
          <p:nvPr/>
        </p:nvSpPr>
        <p:spPr>
          <a:xfrm>
            <a:off x="368595" y="148856"/>
            <a:ext cx="11334307" cy="944306"/>
          </a:xfrm>
          <a:prstGeom prst="roundRect">
            <a:avLst/>
          </a:prstGeom>
          <a:gradFill flip="none" rotWithShape="1">
            <a:gsLst>
              <a:gs pos="0">
                <a:srgbClr val="0B47C5"/>
              </a:gs>
              <a:gs pos="100000">
                <a:schemeClr val="accent1">
                  <a:tint val="23500"/>
                  <a:satMod val="160000"/>
                  <a:alpha val="0"/>
                  <a:lumMod val="4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bg1"/>
                </a:solidFill>
                <a:latin typeface="Aptos Display" panose="020B0004020202020204" pitchFamily="34" charset="0"/>
              </a:rPr>
              <a:t>SpaceX Launch Sites Visualization with Folium</a:t>
            </a:r>
          </a:p>
        </p:txBody>
      </p:sp>
      <p:pic>
        <p:nvPicPr>
          <p:cNvPr id="8" name="Picture 7">
            <a:extLst>
              <a:ext uri="{FF2B5EF4-FFF2-40B4-BE49-F238E27FC236}">
                <a16:creationId xmlns:a16="http://schemas.microsoft.com/office/drawing/2014/main" id="{39F1DDBE-2A18-763D-E594-9249FB28098B}"/>
              </a:ext>
            </a:extLst>
          </p:cNvPr>
          <p:cNvPicPr>
            <a:picLocks noChangeAspect="1"/>
          </p:cNvPicPr>
          <p:nvPr/>
        </p:nvPicPr>
        <p:blipFill>
          <a:blip r:embed="rId3"/>
          <a:stretch>
            <a:fillRect/>
          </a:stretch>
        </p:blipFill>
        <p:spPr>
          <a:xfrm>
            <a:off x="880787" y="1242018"/>
            <a:ext cx="5525271" cy="3591426"/>
          </a:xfrm>
          <a:prstGeom prst="rect">
            <a:avLst/>
          </a:prstGeom>
        </p:spPr>
      </p:pic>
      <p:graphicFrame>
        <p:nvGraphicFramePr>
          <p:cNvPr id="18" name="Diagram 17">
            <a:extLst>
              <a:ext uri="{FF2B5EF4-FFF2-40B4-BE49-F238E27FC236}">
                <a16:creationId xmlns:a16="http://schemas.microsoft.com/office/drawing/2014/main" id="{B7648E36-88CE-CAD0-F681-66FC3B446761}"/>
              </a:ext>
            </a:extLst>
          </p:cNvPr>
          <p:cNvGraphicFramePr/>
          <p:nvPr>
            <p:extLst>
              <p:ext uri="{D42A27DB-BD31-4B8C-83A1-F6EECF244321}">
                <p14:modId xmlns:p14="http://schemas.microsoft.com/office/powerpoint/2010/main" val="2949827391"/>
              </p:ext>
            </p:extLst>
          </p:nvPr>
        </p:nvGraphicFramePr>
        <p:xfrm>
          <a:off x="1840621" y="1623321"/>
          <a:ext cx="1396776" cy="14263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29" name="Diagram 28">
            <a:extLst>
              <a:ext uri="{FF2B5EF4-FFF2-40B4-BE49-F238E27FC236}">
                <a16:creationId xmlns:a16="http://schemas.microsoft.com/office/drawing/2014/main" id="{25EA07C6-17F7-D7D3-36FE-958D4EA9C740}"/>
              </a:ext>
            </a:extLst>
          </p:cNvPr>
          <p:cNvGraphicFramePr/>
          <p:nvPr>
            <p:extLst>
              <p:ext uri="{D42A27DB-BD31-4B8C-83A1-F6EECF244321}">
                <p14:modId xmlns:p14="http://schemas.microsoft.com/office/powerpoint/2010/main" val="2729352869"/>
              </p:ext>
            </p:extLst>
          </p:nvPr>
        </p:nvGraphicFramePr>
        <p:xfrm>
          <a:off x="3709634" y="1493818"/>
          <a:ext cx="1331003" cy="168531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32" name="Diagram 31">
            <a:extLst>
              <a:ext uri="{FF2B5EF4-FFF2-40B4-BE49-F238E27FC236}">
                <a16:creationId xmlns:a16="http://schemas.microsoft.com/office/drawing/2014/main" id="{D6C0D885-3D07-A044-17AB-A51A00964E26}"/>
              </a:ext>
            </a:extLst>
          </p:cNvPr>
          <p:cNvGraphicFramePr/>
          <p:nvPr>
            <p:extLst>
              <p:ext uri="{D42A27DB-BD31-4B8C-83A1-F6EECF244321}">
                <p14:modId xmlns:p14="http://schemas.microsoft.com/office/powerpoint/2010/main" val="2062086703"/>
              </p:ext>
            </p:extLst>
          </p:nvPr>
        </p:nvGraphicFramePr>
        <p:xfrm>
          <a:off x="4641382" y="3165042"/>
          <a:ext cx="2044454" cy="156490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cxnSp>
        <p:nvCxnSpPr>
          <p:cNvPr id="34" name="Straight Arrow Connector 33">
            <a:extLst>
              <a:ext uri="{FF2B5EF4-FFF2-40B4-BE49-F238E27FC236}">
                <a16:creationId xmlns:a16="http://schemas.microsoft.com/office/drawing/2014/main" id="{483C9DA7-CF6E-9409-C9B6-84D8B8B89052}"/>
              </a:ext>
            </a:extLst>
          </p:cNvPr>
          <p:cNvCxnSpPr/>
          <p:nvPr/>
        </p:nvCxnSpPr>
        <p:spPr>
          <a:xfrm>
            <a:off x="1339702" y="1991833"/>
            <a:ext cx="637954" cy="344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43CFC91-6F1B-5C6D-65DD-6BDD4A5452FD}"/>
              </a:ext>
            </a:extLst>
          </p:cNvPr>
          <p:cNvCxnSpPr>
            <a:endCxn id="29" idx="3"/>
          </p:cNvCxnSpPr>
          <p:nvPr/>
        </p:nvCxnSpPr>
        <p:spPr>
          <a:xfrm flipH="1" flipV="1">
            <a:off x="5040637" y="2336476"/>
            <a:ext cx="622972" cy="456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8749DE5-B7A8-CC63-8AC4-8F5571C20332}"/>
              </a:ext>
            </a:extLst>
          </p:cNvPr>
          <p:cNvCxnSpPr>
            <a:endCxn id="32" idx="0"/>
          </p:cNvCxnSpPr>
          <p:nvPr/>
        </p:nvCxnSpPr>
        <p:spPr>
          <a:xfrm>
            <a:off x="5663609" y="2810971"/>
            <a:ext cx="0" cy="354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6144AFF-48D3-2E6A-BC97-FE1FE9082249}"/>
              </a:ext>
            </a:extLst>
          </p:cNvPr>
          <p:cNvSpPr txBox="1"/>
          <p:nvPr/>
        </p:nvSpPr>
        <p:spPr>
          <a:xfrm>
            <a:off x="7251405" y="1424763"/>
            <a:ext cx="3990753" cy="4401205"/>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latin typeface="+mj-lt"/>
              </a:rPr>
              <a:t>All launch sites are far away from cities and near the coast to minimize risk</a:t>
            </a:r>
          </a:p>
          <a:p>
            <a:pPr marL="342900" indent="-342900">
              <a:buFont typeface="Arial" panose="020B0604020202020204" pitchFamily="34" charset="0"/>
              <a:buChar char="•"/>
            </a:pPr>
            <a:r>
              <a:rPr lang="en-US" sz="2000" dirty="0">
                <a:solidFill>
                  <a:schemeClr val="bg1"/>
                </a:solidFill>
                <a:latin typeface="+mj-lt"/>
              </a:rPr>
              <a:t>Launch sites are closer to the  equator the </a:t>
            </a:r>
            <a:r>
              <a:rPr lang="en-US" sz="2000" i="0" dirty="0">
                <a:solidFill>
                  <a:schemeClr val="bg1"/>
                </a:solidFill>
                <a:effectLst/>
                <a:latin typeface="+mj-lt"/>
              </a:rPr>
              <a:t>Earth's surface near the equator is moving at a higher rotational speed than areas near the poles. This increased speed provides rockets an initial velocity boost, making reaching orbit easier and more energy-efficient. This effect is due to the rotation of the Earth, which is fastest at the equator. </a:t>
            </a:r>
            <a:endParaRPr lang="en-US" sz="2000" dirty="0">
              <a:solidFill>
                <a:schemeClr val="bg1"/>
              </a:solidFill>
              <a:latin typeface="+mj-lt"/>
            </a:endParaRPr>
          </a:p>
        </p:txBody>
      </p:sp>
    </p:spTree>
    <p:extLst>
      <p:ext uri="{BB962C8B-B14F-4D97-AF65-F5344CB8AC3E}">
        <p14:creationId xmlns:p14="http://schemas.microsoft.com/office/powerpoint/2010/main" val="17847301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Rounded Corners 2">
            <a:extLst>
              <a:ext uri="{FF2B5EF4-FFF2-40B4-BE49-F238E27FC236}">
                <a16:creationId xmlns:a16="http://schemas.microsoft.com/office/drawing/2014/main" id="{0252C52C-AFF8-8B41-A871-70DD9DB2960D}"/>
              </a:ext>
            </a:extLst>
          </p:cNvPr>
          <p:cNvSpPr>
            <a:spLocks noGrp="1" noRot="1" noMove="1" noResize="1" noEditPoints="1" noAdjustHandles="1" noChangeArrowheads="1" noChangeShapeType="1"/>
          </p:cNvSpPr>
          <p:nvPr/>
        </p:nvSpPr>
        <p:spPr>
          <a:xfrm>
            <a:off x="368595" y="148856"/>
            <a:ext cx="11334307" cy="944306"/>
          </a:xfrm>
          <a:prstGeom prst="roundRect">
            <a:avLst/>
          </a:prstGeom>
          <a:gradFill flip="none" rotWithShape="1">
            <a:gsLst>
              <a:gs pos="0">
                <a:srgbClr val="0B47C5"/>
              </a:gs>
              <a:gs pos="100000">
                <a:schemeClr val="accent1">
                  <a:tint val="23500"/>
                  <a:satMod val="160000"/>
                  <a:alpha val="0"/>
                  <a:lumMod val="4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bg1"/>
                </a:solidFill>
                <a:latin typeface="Aptos Display" panose="020B0004020202020204" pitchFamily="34" charset="0"/>
              </a:rPr>
              <a:t>SpaceX Launch Sites Success and Failure using Folium</a:t>
            </a:r>
          </a:p>
        </p:txBody>
      </p:sp>
      <p:pic>
        <p:nvPicPr>
          <p:cNvPr id="4" name="Picture 3">
            <a:extLst>
              <a:ext uri="{FF2B5EF4-FFF2-40B4-BE49-F238E27FC236}">
                <a16:creationId xmlns:a16="http://schemas.microsoft.com/office/drawing/2014/main" id="{CA01AE4A-F1C0-9BE2-224A-B9D71D915635}"/>
              </a:ext>
            </a:extLst>
          </p:cNvPr>
          <p:cNvPicPr>
            <a:picLocks noChangeAspect="1"/>
          </p:cNvPicPr>
          <p:nvPr/>
        </p:nvPicPr>
        <p:blipFill>
          <a:blip r:embed="rId3"/>
          <a:stretch>
            <a:fillRect/>
          </a:stretch>
        </p:blipFill>
        <p:spPr>
          <a:xfrm>
            <a:off x="766001" y="1671344"/>
            <a:ext cx="2375158" cy="2071624"/>
          </a:xfrm>
          <a:prstGeom prst="rect">
            <a:avLst/>
          </a:prstGeom>
        </p:spPr>
      </p:pic>
      <p:sp>
        <p:nvSpPr>
          <p:cNvPr id="5" name="TextBox 4">
            <a:extLst>
              <a:ext uri="{FF2B5EF4-FFF2-40B4-BE49-F238E27FC236}">
                <a16:creationId xmlns:a16="http://schemas.microsoft.com/office/drawing/2014/main" id="{9DD59A7F-F87C-EE04-865C-F441F9C0ECD3}"/>
              </a:ext>
            </a:extLst>
          </p:cNvPr>
          <p:cNvSpPr txBox="1"/>
          <p:nvPr/>
        </p:nvSpPr>
        <p:spPr>
          <a:xfrm>
            <a:off x="1179040" y="1326970"/>
            <a:ext cx="1810119" cy="429326"/>
          </a:xfrm>
          <a:prstGeom prst="rect">
            <a:avLst/>
          </a:prstGeom>
          <a:noFill/>
        </p:spPr>
        <p:txBody>
          <a:bodyPr wrap="none" rtlCol="0">
            <a:spAutoFit/>
          </a:bodyPr>
          <a:lstStyle/>
          <a:p>
            <a:r>
              <a:rPr lang="en-US" dirty="0">
                <a:solidFill>
                  <a:schemeClr val="bg1"/>
                </a:solidFill>
              </a:rPr>
              <a:t>CCAFS LC-40</a:t>
            </a:r>
          </a:p>
        </p:txBody>
      </p:sp>
      <p:pic>
        <p:nvPicPr>
          <p:cNvPr id="7" name="Picture 6">
            <a:extLst>
              <a:ext uri="{FF2B5EF4-FFF2-40B4-BE49-F238E27FC236}">
                <a16:creationId xmlns:a16="http://schemas.microsoft.com/office/drawing/2014/main" id="{5CF16E8E-D6C8-756E-1D5D-FBAF01676E70}"/>
              </a:ext>
            </a:extLst>
          </p:cNvPr>
          <p:cNvPicPr>
            <a:picLocks noChangeAspect="1"/>
          </p:cNvPicPr>
          <p:nvPr/>
        </p:nvPicPr>
        <p:blipFill>
          <a:blip r:embed="rId4"/>
          <a:stretch>
            <a:fillRect/>
          </a:stretch>
        </p:blipFill>
        <p:spPr>
          <a:xfrm>
            <a:off x="3261061" y="1671344"/>
            <a:ext cx="2360150" cy="2071624"/>
          </a:xfrm>
          <a:prstGeom prst="rect">
            <a:avLst/>
          </a:prstGeom>
        </p:spPr>
      </p:pic>
      <p:sp>
        <p:nvSpPr>
          <p:cNvPr id="9" name="TextBox 8">
            <a:extLst>
              <a:ext uri="{FF2B5EF4-FFF2-40B4-BE49-F238E27FC236}">
                <a16:creationId xmlns:a16="http://schemas.microsoft.com/office/drawing/2014/main" id="{88928CFA-8520-959A-C4B0-6EF88750439A}"/>
              </a:ext>
            </a:extLst>
          </p:cNvPr>
          <p:cNvSpPr txBox="1"/>
          <p:nvPr/>
        </p:nvSpPr>
        <p:spPr>
          <a:xfrm>
            <a:off x="3684963" y="1326970"/>
            <a:ext cx="1878416" cy="429326"/>
          </a:xfrm>
          <a:prstGeom prst="rect">
            <a:avLst/>
          </a:prstGeom>
          <a:noFill/>
        </p:spPr>
        <p:txBody>
          <a:bodyPr wrap="none" rtlCol="0">
            <a:spAutoFit/>
          </a:bodyPr>
          <a:lstStyle/>
          <a:p>
            <a:r>
              <a:rPr lang="en-US" dirty="0">
                <a:solidFill>
                  <a:schemeClr val="bg1"/>
                </a:solidFill>
              </a:rPr>
              <a:t>CCAFS SLC-40</a:t>
            </a:r>
          </a:p>
        </p:txBody>
      </p:sp>
      <p:pic>
        <p:nvPicPr>
          <p:cNvPr id="13" name="Picture 12">
            <a:extLst>
              <a:ext uri="{FF2B5EF4-FFF2-40B4-BE49-F238E27FC236}">
                <a16:creationId xmlns:a16="http://schemas.microsoft.com/office/drawing/2014/main" id="{0704A816-AB33-CA25-0676-CFA2800FC40C}"/>
              </a:ext>
            </a:extLst>
          </p:cNvPr>
          <p:cNvPicPr>
            <a:picLocks noChangeAspect="1"/>
          </p:cNvPicPr>
          <p:nvPr/>
        </p:nvPicPr>
        <p:blipFill>
          <a:blip r:embed="rId5"/>
          <a:stretch>
            <a:fillRect/>
          </a:stretch>
        </p:blipFill>
        <p:spPr>
          <a:xfrm>
            <a:off x="766000" y="4347673"/>
            <a:ext cx="2375158" cy="1796073"/>
          </a:xfrm>
          <a:prstGeom prst="rect">
            <a:avLst/>
          </a:prstGeom>
        </p:spPr>
      </p:pic>
      <p:sp>
        <p:nvSpPr>
          <p:cNvPr id="14" name="TextBox 13">
            <a:extLst>
              <a:ext uri="{FF2B5EF4-FFF2-40B4-BE49-F238E27FC236}">
                <a16:creationId xmlns:a16="http://schemas.microsoft.com/office/drawing/2014/main" id="{10C740FE-0EBD-A8DF-9C53-3EFBE92A0F84}"/>
              </a:ext>
            </a:extLst>
          </p:cNvPr>
          <p:cNvSpPr txBox="1"/>
          <p:nvPr/>
        </p:nvSpPr>
        <p:spPr>
          <a:xfrm>
            <a:off x="1194024" y="4021535"/>
            <a:ext cx="1738261" cy="429326"/>
          </a:xfrm>
          <a:prstGeom prst="rect">
            <a:avLst/>
          </a:prstGeom>
          <a:noFill/>
        </p:spPr>
        <p:txBody>
          <a:bodyPr wrap="none" rtlCol="0">
            <a:spAutoFit/>
          </a:bodyPr>
          <a:lstStyle/>
          <a:p>
            <a:r>
              <a:rPr lang="en-US" dirty="0">
                <a:solidFill>
                  <a:schemeClr val="bg1"/>
                </a:solidFill>
              </a:rPr>
              <a:t>VAFB SLC-4E</a:t>
            </a:r>
          </a:p>
        </p:txBody>
      </p:sp>
      <p:sp>
        <p:nvSpPr>
          <p:cNvPr id="15" name="TextBox 14">
            <a:extLst>
              <a:ext uri="{FF2B5EF4-FFF2-40B4-BE49-F238E27FC236}">
                <a16:creationId xmlns:a16="http://schemas.microsoft.com/office/drawing/2014/main" id="{AB04E2BD-7AFA-47C9-F0FF-83A5D6512EB4}"/>
              </a:ext>
            </a:extLst>
          </p:cNvPr>
          <p:cNvSpPr txBox="1"/>
          <p:nvPr/>
        </p:nvSpPr>
        <p:spPr>
          <a:xfrm>
            <a:off x="3798709" y="4021535"/>
            <a:ext cx="1602657" cy="429326"/>
          </a:xfrm>
          <a:prstGeom prst="rect">
            <a:avLst/>
          </a:prstGeom>
          <a:noFill/>
        </p:spPr>
        <p:txBody>
          <a:bodyPr wrap="none" rtlCol="0">
            <a:spAutoFit/>
          </a:bodyPr>
          <a:lstStyle/>
          <a:p>
            <a:r>
              <a:rPr lang="en-US" dirty="0">
                <a:solidFill>
                  <a:schemeClr val="bg1"/>
                </a:solidFill>
              </a:rPr>
              <a:t>KSC LC-39A</a:t>
            </a:r>
          </a:p>
        </p:txBody>
      </p:sp>
      <p:pic>
        <p:nvPicPr>
          <p:cNvPr id="17" name="Picture 16">
            <a:extLst>
              <a:ext uri="{FF2B5EF4-FFF2-40B4-BE49-F238E27FC236}">
                <a16:creationId xmlns:a16="http://schemas.microsoft.com/office/drawing/2014/main" id="{F07F0876-FF3D-AD7D-6DCA-8BAC789C7CF2}"/>
              </a:ext>
            </a:extLst>
          </p:cNvPr>
          <p:cNvPicPr>
            <a:picLocks noChangeAspect="1"/>
          </p:cNvPicPr>
          <p:nvPr/>
        </p:nvPicPr>
        <p:blipFill>
          <a:blip r:embed="rId6"/>
          <a:stretch>
            <a:fillRect/>
          </a:stretch>
        </p:blipFill>
        <p:spPr>
          <a:xfrm>
            <a:off x="3261061" y="4356043"/>
            <a:ext cx="2360152" cy="1796073"/>
          </a:xfrm>
          <a:prstGeom prst="rect">
            <a:avLst/>
          </a:prstGeom>
        </p:spPr>
      </p:pic>
      <p:sp>
        <p:nvSpPr>
          <p:cNvPr id="19" name="TextBox 18">
            <a:extLst>
              <a:ext uri="{FF2B5EF4-FFF2-40B4-BE49-F238E27FC236}">
                <a16:creationId xmlns:a16="http://schemas.microsoft.com/office/drawing/2014/main" id="{C43A4000-3E51-1767-A0D4-6B2D8915D613}"/>
              </a:ext>
            </a:extLst>
          </p:cNvPr>
          <p:cNvSpPr txBox="1"/>
          <p:nvPr/>
        </p:nvSpPr>
        <p:spPr>
          <a:xfrm>
            <a:off x="6393712" y="2196325"/>
            <a:ext cx="3508744" cy="3539430"/>
          </a:xfrm>
          <a:prstGeom prst="rect">
            <a:avLst/>
          </a:prstGeom>
          <a:noFill/>
        </p:spPr>
        <p:txBody>
          <a:bodyPr wrap="square" rtlCol="0">
            <a:spAutoFit/>
          </a:bodyPr>
          <a:lstStyle/>
          <a:p>
            <a:pPr marL="285750" indent="-285750">
              <a:buFont typeface="Arial" panose="020B0604020202020204" pitchFamily="34" charset="0"/>
              <a:buChar char="•"/>
            </a:pPr>
            <a:r>
              <a:rPr lang="en-US" sz="3200" dirty="0">
                <a:solidFill>
                  <a:srgbClr val="00B050"/>
                </a:solidFill>
              </a:rPr>
              <a:t>Green</a:t>
            </a:r>
            <a:r>
              <a:rPr lang="en-US" sz="3200" dirty="0">
                <a:solidFill>
                  <a:schemeClr val="bg1"/>
                </a:solidFill>
              </a:rPr>
              <a:t> marker: successful landing</a:t>
            </a:r>
          </a:p>
          <a:p>
            <a:pPr marL="285750" indent="-285750">
              <a:buFont typeface="Arial" panose="020B0604020202020204" pitchFamily="34" charset="0"/>
              <a:buChar char="•"/>
            </a:pPr>
            <a:r>
              <a:rPr lang="en-US" sz="3200" dirty="0">
                <a:solidFill>
                  <a:srgbClr val="FF0000"/>
                </a:solidFill>
              </a:rPr>
              <a:t>Red</a:t>
            </a:r>
            <a:r>
              <a:rPr lang="en-US" sz="3200" dirty="0">
                <a:solidFill>
                  <a:schemeClr val="bg1"/>
                </a:solidFill>
              </a:rPr>
              <a:t> marker: failed landing</a:t>
            </a:r>
          </a:p>
          <a:p>
            <a:pPr marL="285750" indent="-285750">
              <a:buFont typeface="Arial" panose="020B0604020202020204" pitchFamily="34" charset="0"/>
              <a:buChar char="•"/>
            </a:pPr>
            <a:r>
              <a:rPr lang="en-US" sz="3200" dirty="0">
                <a:solidFill>
                  <a:schemeClr val="bg1"/>
                </a:solidFill>
              </a:rPr>
              <a:t>KSC LC-39A has the highest success rate </a:t>
            </a:r>
          </a:p>
        </p:txBody>
      </p:sp>
    </p:spTree>
    <p:extLst>
      <p:ext uri="{BB962C8B-B14F-4D97-AF65-F5344CB8AC3E}">
        <p14:creationId xmlns:p14="http://schemas.microsoft.com/office/powerpoint/2010/main" val="33325748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Rounded Corners 2">
            <a:extLst>
              <a:ext uri="{FF2B5EF4-FFF2-40B4-BE49-F238E27FC236}">
                <a16:creationId xmlns:a16="http://schemas.microsoft.com/office/drawing/2014/main" id="{0252C52C-AFF8-8B41-A871-70DD9DB2960D}"/>
              </a:ext>
            </a:extLst>
          </p:cNvPr>
          <p:cNvSpPr>
            <a:spLocks noGrp="1" noRot="1" noMove="1" noResize="1" noEditPoints="1" noAdjustHandles="1" noChangeArrowheads="1" noChangeShapeType="1"/>
          </p:cNvSpPr>
          <p:nvPr/>
        </p:nvSpPr>
        <p:spPr>
          <a:xfrm>
            <a:off x="368595" y="148856"/>
            <a:ext cx="11334307" cy="944306"/>
          </a:xfrm>
          <a:prstGeom prst="roundRect">
            <a:avLst/>
          </a:prstGeom>
          <a:gradFill flip="none" rotWithShape="1">
            <a:gsLst>
              <a:gs pos="0">
                <a:srgbClr val="0B47C5"/>
              </a:gs>
              <a:gs pos="100000">
                <a:schemeClr val="accent1">
                  <a:tint val="23500"/>
                  <a:satMod val="160000"/>
                  <a:alpha val="0"/>
                  <a:lumMod val="4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bg1"/>
                </a:solidFill>
                <a:latin typeface="Aptos Display" panose="020B0004020202020204" pitchFamily="34" charset="0"/>
              </a:rPr>
              <a:t>SpaceX Launch Sites Proximity to Cities and other Features </a:t>
            </a:r>
          </a:p>
        </p:txBody>
      </p:sp>
      <p:pic>
        <p:nvPicPr>
          <p:cNvPr id="10" name="Picture 9">
            <a:extLst>
              <a:ext uri="{FF2B5EF4-FFF2-40B4-BE49-F238E27FC236}">
                <a16:creationId xmlns:a16="http://schemas.microsoft.com/office/drawing/2014/main" id="{0EFFCCA5-8B63-DB6A-06B4-B293335CDAC4}"/>
              </a:ext>
            </a:extLst>
          </p:cNvPr>
          <p:cNvPicPr>
            <a:picLocks noChangeAspect="1"/>
          </p:cNvPicPr>
          <p:nvPr/>
        </p:nvPicPr>
        <p:blipFill>
          <a:blip r:embed="rId3"/>
          <a:stretch>
            <a:fillRect/>
          </a:stretch>
        </p:blipFill>
        <p:spPr>
          <a:xfrm>
            <a:off x="4532582" y="1242018"/>
            <a:ext cx="2846337" cy="4208265"/>
          </a:xfrm>
          <a:prstGeom prst="rect">
            <a:avLst/>
          </a:prstGeom>
        </p:spPr>
      </p:pic>
      <p:sp>
        <p:nvSpPr>
          <p:cNvPr id="12" name="TextBox 11">
            <a:extLst>
              <a:ext uri="{FF2B5EF4-FFF2-40B4-BE49-F238E27FC236}">
                <a16:creationId xmlns:a16="http://schemas.microsoft.com/office/drawing/2014/main" id="{B490204B-63B4-C9F4-7825-F7D4E5AE16A0}"/>
              </a:ext>
            </a:extLst>
          </p:cNvPr>
          <p:cNvSpPr txBox="1"/>
          <p:nvPr/>
        </p:nvSpPr>
        <p:spPr>
          <a:xfrm>
            <a:off x="7453779" y="1531088"/>
            <a:ext cx="3859263"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CCAFS SLC-40 launch is relatively positioned far enough away from populated areas. The closest being the Town of Cape Canaveral, 19.26 km away. This minimizes any risks in the event of an accident.</a:t>
            </a:r>
          </a:p>
          <a:p>
            <a:endParaRPr lang="en-US" sz="2400" dirty="0">
              <a:solidFill>
                <a:schemeClr val="bg1"/>
              </a:solidFill>
            </a:endParaRPr>
          </a:p>
          <a:p>
            <a:pPr marL="285750" indent="-285750">
              <a:buFont typeface="Arial" panose="020B0604020202020204" pitchFamily="34" charset="0"/>
              <a:buChar char="•"/>
            </a:pPr>
            <a:endParaRPr lang="en-US" sz="2400" dirty="0">
              <a:solidFill>
                <a:schemeClr val="bg1"/>
              </a:solidFill>
            </a:endParaRPr>
          </a:p>
        </p:txBody>
      </p:sp>
      <p:pic>
        <p:nvPicPr>
          <p:cNvPr id="18" name="Picture 17">
            <a:extLst>
              <a:ext uri="{FF2B5EF4-FFF2-40B4-BE49-F238E27FC236}">
                <a16:creationId xmlns:a16="http://schemas.microsoft.com/office/drawing/2014/main" id="{691753F3-FD91-491A-CC81-36A2852BF189}"/>
              </a:ext>
            </a:extLst>
          </p:cNvPr>
          <p:cNvPicPr>
            <a:picLocks noChangeAspect="1"/>
          </p:cNvPicPr>
          <p:nvPr/>
        </p:nvPicPr>
        <p:blipFill>
          <a:blip r:embed="rId4"/>
          <a:stretch>
            <a:fillRect/>
          </a:stretch>
        </p:blipFill>
        <p:spPr>
          <a:xfrm>
            <a:off x="741077" y="1242018"/>
            <a:ext cx="3624745" cy="3335211"/>
          </a:xfrm>
          <a:prstGeom prst="rect">
            <a:avLst/>
          </a:prstGeom>
        </p:spPr>
      </p:pic>
    </p:spTree>
    <p:extLst>
      <p:ext uri="{BB962C8B-B14F-4D97-AF65-F5344CB8AC3E}">
        <p14:creationId xmlns:p14="http://schemas.microsoft.com/office/powerpoint/2010/main" val="12166904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Rectangle: Rounded Corners 1">
            <a:extLst>
              <a:ext uri="{FF2B5EF4-FFF2-40B4-BE49-F238E27FC236}">
                <a16:creationId xmlns:a16="http://schemas.microsoft.com/office/drawing/2014/main" id="{BC76B172-154E-7DD9-D5B1-04C04679161A}"/>
              </a:ext>
            </a:extLst>
          </p:cNvPr>
          <p:cNvSpPr/>
          <p:nvPr/>
        </p:nvSpPr>
        <p:spPr>
          <a:xfrm>
            <a:off x="611767" y="576197"/>
            <a:ext cx="3799367" cy="5643628"/>
          </a:xfrm>
          <a:prstGeom prst="roundRect">
            <a:avLst>
              <a:gd name="adj" fmla="val 3048"/>
            </a:avLst>
          </a:prstGeom>
          <a:gradFill flip="none" rotWithShape="1">
            <a:gsLst>
              <a:gs pos="100000">
                <a:schemeClr val="bg1">
                  <a:alpha val="0"/>
                  <a:lumMod val="0"/>
                </a:schemeClr>
              </a:gs>
              <a:gs pos="0">
                <a:srgbClr val="0B49CB"/>
              </a:gs>
            </a:gsLst>
            <a:lin ang="5400000" scaled="1"/>
            <a:tileRect/>
          </a:gra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66627" y="1347395"/>
            <a:ext cx="3289648" cy="41632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400" kern="1200" dirty="0">
                <a:solidFill>
                  <a:schemeClr val="bg1"/>
                </a:solidFill>
                <a:latin typeface="Aptos Display" panose="020B0004020202020204" pitchFamily="34" charset="0"/>
                <a:ea typeface="+mj-ea"/>
                <a:cs typeface="+mj-cs"/>
              </a:rPr>
              <a:t>Introduction</a:t>
            </a:r>
            <a:endParaRPr lang="en-US" sz="3600" kern="1200" dirty="0">
              <a:solidFill>
                <a:schemeClr val="bg1"/>
              </a:solidFill>
              <a:latin typeface="Aptos Display" panose="020B0004020202020204" pitchFamily="34" charset="0"/>
              <a:ea typeface="+mj-ea"/>
              <a:cs typeface="+mj-cs"/>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5946222"/>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bg1">
                    <a:lumMod val="50000"/>
                  </a:schemeClr>
                </a:solidFill>
                <a:latin typeface="+mn-lt"/>
              </a:rPr>
              <a:pPr>
                <a:spcAft>
                  <a:spcPts val="600"/>
                </a:spcAft>
              </a:pPr>
              <a:t>4</a:t>
            </a:fld>
            <a:endParaRPr lang="en-US" sz="1200">
              <a:solidFill>
                <a:schemeClr val="bg1">
                  <a:lumMod val="50000"/>
                </a:schemeClr>
              </a:solidFill>
              <a:latin typeface="+mn-lt"/>
            </a:endParaRPr>
          </a:p>
        </p:txBody>
      </p:sp>
      <p:sp>
        <p:nvSpPr>
          <p:cNvPr id="5" name="Rectangle: Rounded Corners 4">
            <a:extLst>
              <a:ext uri="{FF2B5EF4-FFF2-40B4-BE49-F238E27FC236}">
                <a16:creationId xmlns:a16="http://schemas.microsoft.com/office/drawing/2014/main" id="{7EF03F25-78B2-695E-1F06-C343B1CB86D9}"/>
              </a:ext>
            </a:extLst>
          </p:cNvPr>
          <p:cNvSpPr/>
          <p:nvPr/>
        </p:nvSpPr>
        <p:spPr>
          <a:xfrm>
            <a:off x="5415814" y="842010"/>
            <a:ext cx="6357972" cy="3298674"/>
          </a:xfrm>
          <a:prstGeom prst="roundRect">
            <a:avLst>
              <a:gd name="adj" fmla="val 3322"/>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0252C52C-AFF8-8B41-A871-70DD9DB2960D}"/>
              </a:ext>
            </a:extLst>
          </p:cNvPr>
          <p:cNvSpPr/>
          <p:nvPr/>
        </p:nvSpPr>
        <p:spPr>
          <a:xfrm>
            <a:off x="5514747" y="583019"/>
            <a:ext cx="4238846" cy="531627"/>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t>PROJECT BACKGROUND AND CONTEXT</a:t>
            </a:r>
          </a:p>
        </p:txBody>
      </p:sp>
      <p:sp>
        <p:nvSpPr>
          <p:cNvPr id="7" name="TextBox 6">
            <a:extLst>
              <a:ext uri="{FF2B5EF4-FFF2-40B4-BE49-F238E27FC236}">
                <a16:creationId xmlns:a16="http://schemas.microsoft.com/office/drawing/2014/main" id="{015DB698-9624-3EA4-6BCB-51C06597CCAF}"/>
              </a:ext>
            </a:extLst>
          </p:cNvPr>
          <p:cNvSpPr txBox="1"/>
          <p:nvPr/>
        </p:nvSpPr>
        <p:spPr>
          <a:xfrm>
            <a:off x="5616562" y="1141636"/>
            <a:ext cx="4841358" cy="2893100"/>
          </a:xfrm>
          <a:prstGeom prst="rect">
            <a:avLst/>
          </a:prstGeom>
          <a:noFill/>
        </p:spPr>
        <p:txBody>
          <a:bodyPr wrap="square" rtlCol="0">
            <a:spAutoFit/>
          </a:bodyPr>
          <a:lstStyle/>
          <a:p>
            <a:r>
              <a:rPr lang="en-US" sz="1400" b="0" i="0" dirty="0">
                <a:solidFill>
                  <a:srgbClr val="D1D5DB"/>
                </a:solidFill>
                <a:effectLst/>
                <a:latin typeface="Söhne"/>
              </a:rPr>
              <a:t>SpaceX has transformed the space industry with its Falcon 9 rocket by prioritizing reusability to reduce launch costs. According to their website, a Falcon 9 launch costs around $62 million, whereas other providers, including NASA, can charge over $165 million for similar launches. One of the key factors in SpaceX's cost-saving approach is their ability to successfully land and reuse the first stage of the Falcon 9. If a new competitor, such as </a:t>
            </a:r>
            <a:r>
              <a:rPr lang="en-US" sz="1400" b="0" i="0" dirty="0" err="1">
                <a:solidFill>
                  <a:srgbClr val="D1D5DB"/>
                </a:solidFill>
                <a:effectLst/>
                <a:latin typeface="Söhne"/>
              </a:rPr>
              <a:t>SpaceY</a:t>
            </a:r>
            <a:r>
              <a:rPr lang="en-US" sz="1400" b="0" i="0" dirty="0">
                <a:solidFill>
                  <a:srgbClr val="D1D5DB"/>
                </a:solidFill>
                <a:effectLst/>
                <a:latin typeface="Söhne"/>
              </a:rPr>
              <a:t>, wants to challenge SpaceX in the market, it is essential to understand the success rate of first-stage landings. This project aims to analyze the available data and use machine learning to predict the success of the Falcon 9’s first-stage landing. Such insights can be invaluable for competitors looking to effectively bid against SpaceX.</a:t>
            </a:r>
            <a:endParaRPr lang="en-US" sz="1400" dirty="0">
              <a:solidFill>
                <a:schemeClr val="bg1"/>
              </a:solidFill>
            </a:endParaRPr>
          </a:p>
        </p:txBody>
      </p:sp>
      <p:sp>
        <p:nvSpPr>
          <p:cNvPr id="8" name="Rectangle: Rounded Corners 7">
            <a:extLst>
              <a:ext uri="{FF2B5EF4-FFF2-40B4-BE49-F238E27FC236}">
                <a16:creationId xmlns:a16="http://schemas.microsoft.com/office/drawing/2014/main" id="{E8DF9825-BBB2-39EB-F626-F8EC81A17F73}"/>
              </a:ext>
            </a:extLst>
          </p:cNvPr>
          <p:cNvSpPr/>
          <p:nvPr/>
        </p:nvSpPr>
        <p:spPr>
          <a:xfrm>
            <a:off x="5415814" y="4694424"/>
            <a:ext cx="6357972" cy="1904850"/>
          </a:xfrm>
          <a:prstGeom prst="roundRect">
            <a:avLst>
              <a:gd name="adj" fmla="val 3322"/>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A6F5A0F9-578D-0599-04EC-01A2CF986714}"/>
              </a:ext>
            </a:extLst>
          </p:cNvPr>
          <p:cNvSpPr/>
          <p:nvPr/>
        </p:nvSpPr>
        <p:spPr>
          <a:xfrm>
            <a:off x="5514747" y="4428611"/>
            <a:ext cx="4385544" cy="551825"/>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t>MATTERS TO EXAMINE</a:t>
            </a:r>
          </a:p>
        </p:txBody>
      </p:sp>
      <p:sp>
        <p:nvSpPr>
          <p:cNvPr id="13" name="TextBox 12">
            <a:extLst>
              <a:ext uri="{FF2B5EF4-FFF2-40B4-BE49-F238E27FC236}">
                <a16:creationId xmlns:a16="http://schemas.microsoft.com/office/drawing/2014/main" id="{954FDA90-1EB6-A107-FB5C-F1BA25D962FD}"/>
              </a:ext>
            </a:extLst>
          </p:cNvPr>
          <p:cNvSpPr txBox="1"/>
          <p:nvPr/>
        </p:nvSpPr>
        <p:spPr>
          <a:xfrm>
            <a:off x="5616562" y="4987931"/>
            <a:ext cx="5887866"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What factors determine if Falcon 9 will land successfully?</a:t>
            </a:r>
          </a:p>
          <a:p>
            <a:pPr marL="285750" indent="-285750">
              <a:buFont typeface="Arial" panose="020B0604020202020204" pitchFamily="34" charset="0"/>
              <a:buChar char="•"/>
            </a:pPr>
            <a:r>
              <a:rPr lang="en-US" sz="1600" dirty="0">
                <a:solidFill>
                  <a:schemeClr val="bg1"/>
                </a:solidFill>
              </a:rPr>
              <a:t>How does the success rate of the Falcon 9 landings compare to other rockets?</a:t>
            </a:r>
          </a:p>
          <a:p>
            <a:pPr marL="285750" indent="-285750">
              <a:buFont typeface="Arial" panose="020B0604020202020204" pitchFamily="34" charset="0"/>
              <a:buChar char="•"/>
            </a:pPr>
            <a:r>
              <a:rPr lang="en-US" sz="1600" dirty="0">
                <a:solidFill>
                  <a:schemeClr val="bg1"/>
                </a:solidFill>
              </a:rPr>
              <a:t>What features in the data are most influential in predicting successful lands?</a:t>
            </a:r>
          </a:p>
        </p:txBody>
      </p:sp>
    </p:spTree>
    <p:extLst>
      <p:ext uri="{BB962C8B-B14F-4D97-AF65-F5344CB8AC3E}">
        <p14:creationId xmlns:p14="http://schemas.microsoft.com/office/powerpoint/2010/main" val="2003590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Rounded Corners 2">
            <a:extLst>
              <a:ext uri="{FF2B5EF4-FFF2-40B4-BE49-F238E27FC236}">
                <a16:creationId xmlns:a16="http://schemas.microsoft.com/office/drawing/2014/main" id="{0252C52C-AFF8-8B41-A871-70DD9DB2960D}"/>
              </a:ext>
            </a:extLst>
          </p:cNvPr>
          <p:cNvSpPr>
            <a:spLocks noGrp="1" noRot="1" noMove="1" noResize="1" noEditPoints="1" noAdjustHandles="1" noChangeArrowheads="1" noChangeShapeType="1"/>
          </p:cNvSpPr>
          <p:nvPr/>
        </p:nvSpPr>
        <p:spPr>
          <a:xfrm>
            <a:off x="368595" y="148856"/>
            <a:ext cx="11334307" cy="944306"/>
          </a:xfrm>
          <a:prstGeom prst="roundRect">
            <a:avLst/>
          </a:prstGeom>
          <a:gradFill flip="none" rotWithShape="1">
            <a:gsLst>
              <a:gs pos="0">
                <a:srgbClr val="0B47C5"/>
              </a:gs>
              <a:gs pos="100000">
                <a:schemeClr val="accent1">
                  <a:tint val="23500"/>
                  <a:satMod val="160000"/>
                  <a:alpha val="0"/>
                  <a:lumMod val="4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bg1"/>
                </a:solidFill>
                <a:latin typeface="Aptos Display" panose="020B0004020202020204" pitchFamily="34" charset="0"/>
              </a:rPr>
              <a:t>Showing Percentages of Successful Launches in Dashboard</a:t>
            </a:r>
          </a:p>
        </p:txBody>
      </p:sp>
      <p:pic>
        <p:nvPicPr>
          <p:cNvPr id="6" name="Picture 5" descr="A screenshot of a pie chart&#10;&#10;Description automatically generated">
            <a:extLst>
              <a:ext uri="{FF2B5EF4-FFF2-40B4-BE49-F238E27FC236}">
                <a16:creationId xmlns:a16="http://schemas.microsoft.com/office/drawing/2014/main" id="{5EBDEFAE-65C9-6CE1-7A4C-22904D4E7BDB}"/>
              </a:ext>
            </a:extLst>
          </p:cNvPr>
          <p:cNvPicPr>
            <a:picLocks noChangeAspect="1"/>
          </p:cNvPicPr>
          <p:nvPr/>
        </p:nvPicPr>
        <p:blipFill>
          <a:blip r:embed="rId3"/>
          <a:stretch>
            <a:fillRect/>
          </a:stretch>
        </p:blipFill>
        <p:spPr>
          <a:xfrm>
            <a:off x="368595" y="1537181"/>
            <a:ext cx="8158717" cy="3337657"/>
          </a:xfrm>
          <a:prstGeom prst="rect">
            <a:avLst/>
          </a:prstGeom>
        </p:spPr>
      </p:pic>
      <p:sp>
        <p:nvSpPr>
          <p:cNvPr id="15" name="TextBox 14">
            <a:extLst>
              <a:ext uri="{FF2B5EF4-FFF2-40B4-BE49-F238E27FC236}">
                <a16:creationId xmlns:a16="http://schemas.microsoft.com/office/drawing/2014/main" id="{ABFED6DF-4F3E-D993-667C-BE1A67745494}"/>
              </a:ext>
            </a:extLst>
          </p:cNvPr>
          <p:cNvSpPr txBox="1"/>
          <p:nvPr/>
        </p:nvSpPr>
        <p:spPr>
          <a:xfrm>
            <a:off x="8771861" y="1767527"/>
            <a:ext cx="3175590" cy="2677656"/>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chemeClr val="bg1"/>
                </a:solidFill>
              </a:rPr>
              <a:t>KSC LC 39A  has the most successful launches</a:t>
            </a:r>
          </a:p>
          <a:p>
            <a:pPr marL="285750" indent="-285750">
              <a:buFont typeface="Arial" panose="020B0604020202020204" pitchFamily="34" charset="0"/>
              <a:buChar char="•"/>
            </a:pPr>
            <a:r>
              <a:rPr lang="en-US" sz="2800" dirty="0">
                <a:solidFill>
                  <a:schemeClr val="bg1"/>
                </a:solidFill>
              </a:rPr>
              <a:t>CCAFS SLC-40 has most failures the </a:t>
            </a:r>
          </a:p>
        </p:txBody>
      </p:sp>
    </p:spTree>
    <p:extLst>
      <p:ext uri="{BB962C8B-B14F-4D97-AF65-F5344CB8AC3E}">
        <p14:creationId xmlns:p14="http://schemas.microsoft.com/office/powerpoint/2010/main" val="5320358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Rounded Corners 2">
            <a:extLst>
              <a:ext uri="{FF2B5EF4-FFF2-40B4-BE49-F238E27FC236}">
                <a16:creationId xmlns:a16="http://schemas.microsoft.com/office/drawing/2014/main" id="{0252C52C-AFF8-8B41-A871-70DD9DB2960D}"/>
              </a:ext>
            </a:extLst>
          </p:cNvPr>
          <p:cNvSpPr>
            <a:spLocks noGrp="1" noRot="1" noMove="1" noResize="1" noEditPoints="1" noAdjustHandles="1" noChangeArrowheads="1" noChangeShapeType="1"/>
          </p:cNvSpPr>
          <p:nvPr/>
        </p:nvSpPr>
        <p:spPr>
          <a:xfrm>
            <a:off x="368595" y="148856"/>
            <a:ext cx="11334307" cy="944306"/>
          </a:xfrm>
          <a:prstGeom prst="roundRect">
            <a:avLst/>
          </a:prstGeom>
          <a:gradFill flip="none" rotWithShape="1">
            <a:gsLst>
              <a:gs pos="0">
                <a:srgbClr val="0B47C5"/>
              </a:gs>
              <a:gs pos="100000">
                <a:schemeClr val="accent1">
                  <a:tint val="23500"/>
                  <a:satMod val="160000"/>
                  <a:alpha val="0"/>
                  <a:lumMod val="4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bg1"/>
                </a:solidFill>
                <a:latin typeface="Aptos Display" panose="020B0004020202020204" pitchFamily="34" charset="0"/>
              </a:rPr>
              <a:t>Showing Percentages of Successful Launches in Dashboard</a:t>
            </a:r>
          </a:p>
        </p:txBody>
      </p:sp>
      <p:sp>
        <p:nvSpPr>
          <p:cNvPr id="15" name="TextBox 14">
            <a:extLst>
              <a:ext uri="{FF2B5EF4-FFF2-40B4-BE49-F238E27FC236}">
                <a16:creationId xmlns:a16="http://schemas.microsoft.com/office/drawing/2014/main" id="{ABFED6DF-4F3E-D993-667C-BE1A67745494}"/>
              </a:ext>
            </a:extLst>
          </p:cNvPr>
          <p:cNvSpPr txBox="1"/>
          <p:nvPr/>
        </p:nvSpPr>
        <p:spPr>
          <a:xfrm>
            <a:off x="8771861" y="1767527"/>
            <a:ext cx="3175590"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chemeClr val="bg1"/>
                </a:solidFill>
              </a:rPr>
              <a:t>KSC LC 39A  has the highest ratio of successful launches</a:t>
            </a:r>
          </a:p>
        </p:txBody>
      </p:sp>
      <p:pic>
        <p:nvPicPr>
          <p:cNvPr id="4" name="Picture 3">
            <a:extLst>
              <a:ext uri="{FF2B5EF4-FFF2-40B4-BE49-F238E27FC236}">
                <a16:creationId xmlns:a16="http://schemas.microsoft.com/office/drawing/2014/main" id="{C5EBDF10-CB3E-9B3D-6121-362AB183B76C}"/>
              </a:ext>
            </a:extLst>
          </p:cNvPr>
          <p:cNvPicPr>
            <a:picLocks noChangeAspect="1"/>
          </p:cNvPicPr>
          <p:nvPr/>
        </p:nvPicPr>
        <p:blipFill>
          <a:blip r:embed="rId3"/>
          <a:stretch>
            <a:fillRect/>
          </a:stretch>
        </p:blipFill>
        <p:spPr>
          <a:xfrm>
            <a:off x="460248" y="1510755"/>
            <a:ext cx="7854414" cy="3429840"/>
          </a:xfrm>
          <a:prstGeom prst="rect">
            <a:avLst/>
          </a:prstGeom>
        </p:spPr>
      </p:pic>
    </p:spTree>
    <p:extLst>
      <p:ext uri="{BB962C8B-B14F-4D97-AF65-F5344CB8AC3E}">
        <p14:creationId xmlns:p14="http://schemas.microsoft.com/office/powerpoint/2010/main" val="40728433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Rounded Corners 2">
            <a:extLst>
              <a:ext uri="{FF2B5EF4-FFF2-40B4-BE49-F238E27FC236}">
                <a16:creationId xmlns:a16="http://schemas.microsoft.com/office/drawing/2014/main" id="{0252C52C-AFF8-8B41-A871-70DD9DB2960D}"/>
              </a:ext>
            </a:extLst>
          </p:cNvPr>
          <p:cNvSpPr>
            <a:spLocks noGrp="1" noRot="1" noMove="1" noResize="1" noEditPoints="1" noAdjustHandles="1" noChangeArrowheads="1" noChangeShapeType="1"/>
          </p:cNvSpPr>
          <p:nvPr/>
        </p:nvSpPr>
        <p:spPr>
          <a:xfrm>
            <a:off x="368595" y="148856"/>
            <a:ext cx="11334307" cy="944306"/>
          </a:xfrm>
          <a:prstGeom prst="roundRect">
            <a:avLst/>
          </a:prstGeom>
          <a:gradFill flip="none" rotWithShape="1">
            <a:gsLst>
              <a:gs pos="0">
                <a:srgbClr val="0B47C5"/>
              </a:gs>
              <a:gs pos="100000">
                <a:schemeClr val="accent1">
                  <a:tint val="23500"/>
                  <a:satMod val="160000"/>
                  <a:alpha val="0"/>
                  <a:lumMod val="4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bg1"/>
                </a:solidFill>
                <a:latin typeface="Aptos Display" panose="020B0004020202020204" pitchFamily="34" charset="0"/>
              </a:rPr>
              <a:t>Dashboard Payload vs Launch Outcome for all site</a:t>
            </a:r>
          </a:p>
        </p:txBody>
      </p:sp>
      <p:pic>
        <p:nvPicPr>
          <p:cNvPr id="7" name="Picture 6">
            <a:extLst>
              <a:ext uri="{FF2B5EF4-FFF2-40B4-BE49-F238E27FC236}">
                <a16:creationId xmlns:a16="http://schemas.microsoft.com/office/drawing/2014/main" id="{4765E430-2B7B-8FF3-C2A9-CBA14301188A}"/>
              </a:ext>
            </a:extLst>
          </p:cNvPr>
          <p:cNvPicPr>
            <a:picLocks noChangeAspect="1"/>
          </p:cNvPicPr>
          <p:nvPr/>
        </p:nvPicPr>
        <p:blipFill>
          <a:blip r:embed="rId3"/>
          <a:stretch>
            <a:fillRect/>
          </a:stretch>
        </p:blipFill>
        <p:spPr>
          <a:xfrm>
            <a:off x="486119" y="1168974"/>
            <a:ext cx="4510218" cy="1854486"/>
          </a:xfrm>
          <a:prstGeom prst="rect">
            <a:avLst/>
          </a:prstGeom>
        </p:spPr>
      </p:pic>
      <p:pic>
        <p:nvPicPr>
          <p:cNvPr id="9" name="Picture 8">
            <a:extLst>
              <a:ext uri="{FF2B5EF4-FFF2-40B4-BE49-F238E27FC236}">
                <a16:creationId xmlns:a16="http://schemas.microsoft.com/office/drawing/2014/main" id="{F2D10A3B-C024-C146-9119-0D8DAD0F041F}"/>
              </a:ext>
            </a:extLst>
          </p:cNvPr>
          <p:cNvPicPr>
            <a:picLocks noChangeAspect="1"/>
          </p:cNvPicPr>
          <p:nvPr/>
        </p:nvPicPr>
        <p:blipFill>
          <a:blip r:embed="rId4"/>
          <a:stretch>
            <a:fillRect/>
          </a:stretch>
        </p:blipFill>
        <p:spPr>
          <a:xfrm>
            <a:off x="486120" y="4927702"/>
            <a:ext cx="4510218" cy="1839510"/>
          </a:xfrm>
          <a:prstGeom prst="rect">
            <a:avLst/>
          </a:prstGeom>
        </p:spPr>
      </p:pic>
      <p:pic>
        <p:nvPicPr>
          <p:cNvPr id="11" name="Picture 10">
            <a:extLst>
              <a:ext uri="{FF2B5EF4-FFF2-40B4-BE49-F238E27FC236}">
                <a16:creationId xmlns:a16="http://schemas.microsoft.com/office/drawing/2014/main" id="{E383FFF5-1A82-A87A-0710-DD7202D8F56E}"/>
              </a:ext>
            </a:extLst>
          </p:cNvPr>
          <p:cNvPicPr>
            <a:picLocks noChangeAspect="1"/>
          </p:cNvPicPr>
          <p:nvPr/>
        </p:nvPicPr>
        <p:blipFill>
          <a:blip r:embed="rId5"/>
          <a:stretch>
            <a:fillRect/>
          </a:stretch>
        </p:blipFill>
        <p:spPr>
          <a:xfrm>
            <a:off x="486119" y="3048338"/>
            <a:ext cx="4510218" cy="1854486"/>
          </a:xfrm>
          <a:prstGeom prst="rect">
            <a:avLst/>
          </a:prstGeom>
        </p:spPr>
      </p:pic>
      <p:sp>
        <p:nvSpPr>
          <p:cNvPr id="27" name="TextBox 26">
            <a:extLst>
              <a:ext uri="{FF2B5EF4-FFF2-40B4-BE49-F238E27FC236}">
                <a16:creationId xmlns:a16="http://schemas.microsoft.com/office/drawing/2014/main" id="{F7023E24-1CD9-B9CF-FBE6-DFA431575684}"/>
              </a:ext>
            </a:extLst>
          </p:cNvPr>
          <p:cNvSpPr txBox="1"/>
          <p:nvPr/>
        </p:nvSpPr>
        <p:spPr>
          <a:xfrm>
            <a:off x="6191210" y="1590312"/>
            <a:ext cx="5511692" cy="4770537"/>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B4 stands out as the most versatile booster, capable of handling a wide range of payloads, from very light to heavy (up to 10,000 kg), and maintaining a high success rate.</a:t>
            </a:r>
          </a:p>
          <a:p>
            <a:pPr marL="285750" indent="-285750">
              <a:buFont typeface="Arial" panose="020B0604020202020204" pitchFamily="34" charset="0"/>
              <a:buChar char="•"/>
            </a:pPr>
            <a:r>
              <a:rPr lang="en-US" sz="1600" dirty="0">
                <a:solidFill>
                  <a:schemeClr val="bg1"/>
                </a:solidFill>
              </a:rPr>
              <a:t>Other booster versions, such as **B5, FT, v1.0, and v1.1**, have been used for varying payload masses but seem more concentrated in the 0 to 6,000 kg range.</a:t>
            </a:r>
          </a:p>
          <a:p>
            <a:pPr marL="285750" indent="-285750">
              <a:buFont typeface="Arial" panose="020B0604020202020204" pitchFamily="34" charset="0"/>
              <a:buChar char="•"/>
            </a:pPr>
            <a:r>
              <a:rPr lang="en-US" sz="1600" dirty="0">
                <a:solidFill>
                  <a:schemeClr val="bg1"/>
                </a:solidFill>
              </a:rPr>
              <a:t>All booster versions consistently exhibit a high success rate across different payload masses, indicating reliable performance.</a:t>
            </a:r>
          </a:p>
          <a:p>
            <a:pPr marL="285750" indent="-285750">
              <a:buFont typeface="Arial" panose="020B0604020202020204" pitchFamily="34" charset="0"/>
              <a:buChar char="•"/>
            </a:pPr>
            <a:r>
              <a:rPr lang="en-US" sz="1600" dirty="0">
                <a:solidFill>
                  <a:schemeClr val="bg1"/>
                </a:solidFill>
              </a:rPr>
              <a:t>While present in the higher payload range, the FT booster does not handle payloads as heavy as the B4.</a:t>
            </a:r>
          </a:p>
          <a:p>
            <a:pPr marL="285750" indent="-285750">
              <a:buFont typeface="Arial" panose="020B0604020202020204" pitchFamily="34" charset="0"/>
              <a:buChar char="•"/>
            </a:pPr>
            <a:r>
              <a:rPr lang="en-US" sz="1600" dirty="0">
                <a:solidFill>
                  <a:schemeClr val="bg1"/>
                </a:solidFill>
              </a:rPr>
              <a:t>None of the other booster versions (except B4) are shown to manage the heaviest payloads (close to 10,000 kg).</a:t>
            </a:r>
          </a:p>
          <a:p>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In summary, while all booster versions demonstrate reliable performance across different payload masses, the B4 booster stands out in terms of versatility and capability to manage a broader spectrum of payloads, including the heaviest ones.</a:t>
            </a:r>
          </a:p>
        </p:txBody>
      </p:sp>
    </p:spTree>
    <p:extLst>
      <p:ext uri="{BB962C8B-B14F-4D97-AF65-F5344CB8AC3E}">
        <p14:creationId xmlns:p14="http://schemas.microsoft.com/office/powerpoint/2010/main" val="9436907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Rounded Corners 2">
            <a:extLst>
              <a:ext uri="{FF2B5EF4-FFF2-40B4-BE49-F238E27FC236}">
                <a16:creationId xmlns:a16="http://schemas.microsoft.com/office/drawing/2014/main" id="{0252C52C-AFF8-8B41-A871-70DD9DB2960D}"/>
              </a:ext>
            </a:extLst>
          </p:cNvPr>
          <p:cNvSpPr>
            <a:spLocks noGrp="1" noRot="1" noMove="1" noResize="1" noEditPoints="1" noAdjustHandles="1" noChangeArrowheads="1" noChangeShapeType="1"/>
          </p:cNvSpPr>
          <p:nvPr/>
        </p:nvSpPr>
        <p:spPr>
          <a:xfrm>
            <a:off x="368595" y="148856"/>
            <a:ext cx="11334307" cy="944306"/>
          </a:xfrm>
          <a:prstGeom prst="roundRect">
            <a:avLst/>
          </a:prstGeom>
          <a:gradFill flip="none" rotWithShape="1">
            <a:gsLst>
              <a:gs pos="0">
                <a:srgbClr val="0B47C5"/>
              </a:gs>
              <a:gs pos="100000">
                <a:schemeClr val="accent1">
                  <a:tint val="23500"/>
                  <a:satMod val="160000"/>
                  <a:alpha val="0"/>
                  <a:lumMod val="4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bg1"/>
                </a:solidFill>
                <a:latin typeface="Aptos Display" panose="020B0004020202020204" pitchFamily="34" charset="0"/>
              </a:rPr>
              <a:t>Classification Accuracy</a:t>
            </a:r>
          </a:p>
        </p:txBody>
      </p:sp>
      <p:pic>
        <p:nvPicPr>
          <p:cNvPr id="4" name="Picture 3">
            <a:extLst>
              <a:ext uri="{FF2B5EF4-FFF2-40B4-BE49-F238E27FC236}">
                <a16:creationId xmlns:a16="http://schemas.microsoft.com/office/drawing/2014/main" id="{95F7BE9D-7A95-8CED-7D9B-3896B5BCA053}"/>
              </a:ext>
            </a:extLst>
          </p:cNvPr>
          <p:cNvPicPr>
            <a:picLocks noChangeAspect="1"/>
          </p:cNvPicPr>
          <p:nvPr/>
        </p:nvPicPr>
        <p:blipFill>
          <a:blip r:embed="rId3"/>
          <a:stretch>
            <a:fillRect/>
          </a:stretch>
        </p:blipFill>
        <p:spPr>
          <a:xfrm>
            <a:off x="489911" y="1242018"/>
            <a:ext cx="7363787" cy="4003377"/>
          </a:xfrm>
          <a:prstGeom prst="rect">
            <a:avLst/>
          </a:prstGeom>
        </p:spPr>
      </p:pic>
      <p:pic>
        <p:nvPicPr>
          <p:cNvPr id="6" name="Picture 5">
            <a:extLst>
              <a:ext uri="{FF2B5EF4-FFF2-40B4-BE49-F238E27FC236}">
                <a16:creationId xmlns:a16="http://schemas.microsoft.com/office/drawing/2014/main" id="{4DE475A4-B814-8627-B1B4-AEA400B0C980}"/>
              </a:ext>
            </a:extLst>
          </p:cNvPr>
          <p:cNvPicPr>
            <a:picLocks noChangeAspect="1"/>
          </p:cNvPicPr>
          <p:nvPr/>
        </p:nvPicPr>
        <p:blipFill>
          <a:blip r:embed="rId4"/>
          <a:stretch>
            <a:fillRect/>
          </a:stretch>
        </p:blipFill>
        <p:spPr>
          <a:xfrm>
            <a:off x="489911" y="5361012"/>
            <a:ext cx="9364407" cy="1167378"/>
          </a:xfrm>
          <a:prstGeom prst="rect">
            <a:avLst/>
          </a:prstGeom>
        </p:spPr>
      </p:pic>
      <p:sp>
        <p:nvSpPr>
          <p:cNvPr id="8" name="TextBox 7">
            <a:extLst>
              <a:ext uri="{FF2B5EF4-FFF2-40B4-BE49-F238E27FC236}">
                <a16:creationId xmlns:a16="http://schemas.microsoft.com/office/drawing/2014/main" id="{F1C88960-C683-93AF-9088-D7B3BA660069}"/>
              </a:ext>
            </a:extLst>
          </p:cNvPr>
          <p:cNvSpPr txBox="1"/>
          <p:nvPr/>
        </p:nvSpPr>
        <p:spPr>
          <a:xfrm>
            <a:off x="7868093" y="1249105"/>
            <a:ext cx="3983665"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All models have similar accuracy. The Decision Tree performs the best with a score of .876786</a:t>
            </a:r>
          </a:p>
        </p:txBody>
      </p:sp>
    </p:spTree>
    <p:extLst>
      <p:ext uri="{BB962C8B-B14F-4D97-AF65-F5344CB8AC3E}">
        <p14:creationId xmlns:p14="http://schemas.microsoft.com/office/powerpoint/2010/main" val="30626483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Rounded Corners 2">
            <a:extLst>
              <a:ext uri="{FF2B5EF4-FFF2-40B4-BE49-F238E27FC236}">
                <a16:creationId xmlns:a16="http://schemas.microsoft.com/office/drawing/2014/main" id="{0252C52C-AFF8-8B41-A871-70DD9DB2960D}"/>
              </a:ext>
            </a:extLst>
          </p:cNvPr>
          <p:cNvSpPr>
            <a:spLocks noGrp="1" noRot="1" noMove="1" noResize="1" noEditPoints="1" noAdjustHandles="1" noChangeArrowheads="1" noChangeShapeType="1"/>
          </p:cNvSpPr>
          <p:nvPr/>
        </p:nvSpPr>
        <p:spPr>
          <a:xfrm>
            <a:off x="368595" y="148856"/>
            <a:ext cx="11334307" cy="944306"/>
          </a:xfrm>
          <a:prstGeom prst="roundRect">
            <a:avLst/>
          </a:prstGeom>
          <a:gradFill flip="none" rotWithShape="1">
            <a:gsLst>
              <a:gs pos="0">
                <a:srgbClr val="0B47C5"/>
              </a:gs>
              <a:gs pos="100000">
                <a:schemeClr val="accent1">
                  <a:tint val="23500"/>
                  <a:satMod val="160000"/>
                  <a:alpha val="0"/>
                  <a:lumMod val="4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bg1"/>
                </a:solidFill>
                <a:latin typeface="Aptos Display" panose="020B0004020202020204" pitchFamily="34" charset="0"/>
              </a:rPr>
              <a:t>Confusion Matrix</a:t>
            </a:r>
          </a:p>
        </p:txBody>
      </p:sp>
      <p:pic>
        <p:nvPicPr>
          <p:cNvPr id="5" name="Picture 4">
            <a:extLst>
              <a:ext uri="{FF2B5EF4-FFF2-40B4-BE49-F238E27FC236}">
                <a16:creationId xmlns:a16="http://schemas.microsoft.com/office/drawing/2014/main" id="{170206A1-5AD2-B2A3-04EF-A2D2C0A961E7}"/>
              </a:ext>
            </a:extLst>
          </p:cNvPr>
          <p:cNvPicPr>
            <a:picLocks noChangeAspect="1"/>
          </p:cNvPicPr>
          <p:nvPr/>
        </p:nvPicPr>
        <p:blipFill>
          <a:blip r:embed="rId3"/>
          <a:stretch>
            <a:fillRect/>
          </a:stretch>
        </p:blipFill>
        <p:spPr>
          <a:xfrm>
            <a:off x="505757" y="1516912"/>
            <a:ext cx="5529991" cy="4251470"/>
          </a:xfrm>
          <a:prstGeom prst="rect">
            <a:avLst/>
          </a:prstGeom>
        </p:spPr>
      </p:pic>
      <p:sp>
        <p:nvSpPr>
          <p:cNvPr id="7" name="TextBox 6">
            <a:extLst>
              <a:ext uri="{FF2B5EF4-FFF2-40B4-BE49-F238E27FC236}">
                <a16:creationId xmlns:a16="http://schemas.microsoft.com/office/drawing/2014/main" id="{A2B799C3-62F4-D2B8-6B77-7B31191CD9A1}"/>
              </a:ext>
            </a:extLst>
          </p:cNvPr>
          <p:cNvSpPr txBox="1"/>
          <p:nvPr/>
        </p:nvSpPr>
        <p:spPr>
          <a:xfrm>
            <a:off x="6648893" y="1516912"/>
            <a:ext cx="4118344" cy="4062651"/>
          </a:xfrm>
          <a:prstGeom prst="rect">
            <a:avLst/>
          </a:prstGeom>
          <a:noFill/>
        </p:spPr>
        <p:txBody>
          <a:bodyPr wrap="square" rtlCol="0">
            <a:spAutoFit/>
          </a:bodyPr>
          <a:lstStyle/>
          <a:p>
            <a:pPr marL="285750" indent="-285750" algn="l">
              <a:buFont typeface="Arial" panose="020B0604020202020204" pitchFamily="34" charset="0"/>
              <a:buChar char="•"/>
            </a:pPr>
            <a:r>
              <a:rPr lang="en-US" sz="2400" b="0" i="0" dirty="0">
                <a:solidFill>
                  <a:schemeClr val="bg1"/>
                </a:solidFill>
                <a:effectLst/>
                <a:latin typeface="+mj-lt"/>
              </a:rPr>
              <a:t>The model of the Decision Tree correctly predicted 15 out of 18 events.</a:t>
            </a:r>
          </a:p>
          <a:p>
            <a:pPr marL="285750" indent="-285750" algn="l">
              <a:buFont typeface="Arial" panose="020B0604020202020204" pitchFamily="34" charset="0"/>
              <a:buChar char="•"/>
            </a:pPr>
            <a:r>
              <a:rPr lang="en-US" sz="2400" b="0" i="0" dirty="0">
                <a:solidFill>
                  <a:schemeClr val="bg1"/>
                </a:solidFill>
                <a:effectLst/>
                <a:latin typeface="+mj-lt"/>
              </a:rPr>
              <a:t>The model made 3 incorrect predictions (false negatives).</a:t>
            </a:r>
          </a:p>
          <a:p>
            <a:pPr marL="285750" indent="-285750" algn="l">
              <a:buFont typeface="Arial" panose="020B0604020202020204" pitchFamily="34" charset="0"/>
              <a:buChar char="•"/>
            </a:pPr>
            <a:r>
              <a:rPr lang="en-US" sz="2400" b="0" i="0" dirty="0">
                <a:solidFill>
                  <a:schemeClr val="bg1"/>
                </a:solidFill>
                <a:effectLst/>
                <a:latin typeface="+mj-lt"/>
              </a:rPr>
              <a:t>The accuracy of the model can be calculated as (TP + TN) / (TP + TN + FP + FN) = (12 + 3) / 18 = 15/18 = 0.8333 or 83.33%.</a:t>
            </a:r>
          </a:p>
          <a:p>
            <a:endParaRPr lang="en-US" dirty="0"/>
          </a:p>
        </p:txBody>
      </p:sp>
    </p:spTree>
    <p:extLst>
      <p:ext uri="{BB962C8B-B14F-4D97-AF65-F5344CB8AC3E}">
        <p14:creationId xmlns:p14="http://schemas.microsoft.com/office/powerpoint/2010/main" val="41667637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Rounded Corners 2">
            <a:extLst>
              <a:ext uri="{FF2B5EF4-FFF2-40B4-BE49-F238E27FC236}">
                <a16:creationId xmlns:a16="http://schemas.microsoft.com/office/drawing/2014/main" id="{0252C52C-AFF8-8B41-A871-70DD9DB2960D}"/>
              </a:ext>
            </a:extLst>
          </p:cNvPr>
          <p:cNvSpPr>
            <a:spLocks noGrp="1" noRot="1" noMove="1" noResize="1" noEditPoints="1" noAdjustHandles="1" noChangeArrowheads="1" noChangeShapeType="1"/>
          </p:cNvSpPr>
          <p:nvPr/>
        </p:nvSpPr>
        <p:spPr>
          <a:xfrm>
            <a:off x="368595" y="148856"/>
            <a:ext cx="11334307" cy="944306"/>
          </a:xfrm>
          <a:prstGeom prst="roundRect">
            <a:avLst/>
          </a:prstGeom>
          <a:gradFill flip="none" rotWithShape="1">
            <a:gsLst>
              <a:gs pos="0">
                <a:srgbClr val="0B47C5"/>
              </a:gs>
              <a:gs pos="100000">
                <a:schemeClr val="accent1">
                  <a:tint val="23500"/>
                  <a:satMod val="160000"/>
                  <a:alpha val="0"/>
                  <a:lumMod val="4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800" dirty="0">
                <a:solidFill>
                  <a:schemeClr val="bg1"/>
                </a:solidFill>
                <a:latin typeface="Aptos Display" panose="020B0004020202020204" pitchFamily="34" charset="0"/>
              </a:rPr>
              <a:t>Conclusions</a:t>
            </a:r>
          </a:p>
        </p:txBody>
      </p:sp>
      <p:sp>
        <p:nvSpPr>
          <p:cNvPr id="2" name="TextBox 1">
            <a:extLst>
              <a:ext uri="{FF2B5EF4-FFF2-40B4-BE49-F238E27FC236}">
                <a16:creationId xmlns:a16="http://schemas.microsoft.com/office/drawing/2014/main" id="{E33097BE-C0B7-7131-62D0-C1667D1E83F3}"/>
              </a:ext>
            </a:extLst>
          </p:cNvPr>
          <p:cNvSpPr txBox="1"/>
          <p:nvPr/>
        </p:nvSpPr>
        <p:spPr>
          <a:xfrm>
            <a:off x="616688" y="1467293"/>
            <a:ext cx="5231219" cy="5139869"/>
          </a:xfrm>
          <a:prstGeom prst="rect">
            <a:avLst/>
          </a:prstGeom>
          <a:noFill/>
        </p:spPr>
        <p:txBody>
          <a:bodyPr wrap="square" rtlCol="0">
            <a:spAutoFit/>
          </a:bodyPr>
          <a:lstStyle/>
          <a:p>
            <a:r>
              <a:rPr lang="en-US" u="sng" dirty="0">
                <a:solidFill>
                  <a:schemeClr val="bg1"/>
                </a:solidFill>
              </a:rPr>
              <a:t>Trend Analysis:</a:t>
            </a:r>
          </a:p>
          <a:p>
            <a:r>
              <a:rPr lang="en-US" sz="1600" dirty="0">
                <a:solidFill>
                  <a:schemeClr val="bg1"/>
                </a:solidFill>
              </a:rPr>
              <a:t>SpaceX has been riding a wave of success over the past few years. The data indicates a consistent upward trajectory in their launch successes, reflecting technology, processes, and expertise improvements.</a:t>
            </a:r>
          </a:p>
          <a:p>
            <a:endParaRPr lang="en-US" sz="1600" dirty="0">
              <a:solidFill>
                <a:schemeClr val="bg1"/>
              </a:solidFill>
            </a:endParaRPr>
          </a:p>
          <a:p>
            <a:r>
              <a:rPr lang="en-US" u="sng" dirty="0">
                <a:solidFill>
                  <a:schemeClr val="bg1"/>
                </a:solidFill>
              </a:rPr>
              <a:t>Orbital Landings:</a:t>
            </a:r>
          </a:p>
          <a:p>
            <a:r>
              <a:rPr lang="en-US" sz="1600" dirty="0">
                <a:solidFill>
                  <a:schemeClr val="bg1"/>
                </a:solidFill>
              </a:rPr>
              <a:t>A significant achievement has been successfully landing all first stages of rockets designated for ES-L1, GEO, HEO, and SSO orbits. This showcases SpaceX's reusable rocket technology's efficiency and reliability across various mission types.</a:t>
            </a:r>
          </a:p>
          <a:p>
            <a:endParaRPr lang="en-US" b="1" dirty="0">
              <a:solidFill>
                <a:schemeClr val="bg1"/>
              </a:solidFill>
            </a:endParaRPr>
          </a:p>
          <a:p>
            <a:r>
              <a:rPr lang="en-US" u="sng" dirty="0">
                <a:solidFill>
                  <a:schemeClr val="bg1"/>
                </a:solidFill>
              </a:rPr>
              <a:t>Versatility of the B4 Booster:</a:t>
            </a:r>
          </a:p>
          <a:p>
            <a:r>
              <a:rPr lang="en-US" sz="1600" dirty="0">
                <a:solidFill>
                  <a:schemeClr val="bg1"/>
                </a:solidFill>
              </a:rPr>
              <a:t>The B4 booster has proven to be a workhorse for SpaceX. Its adaptability is noteworthy, with the capability to handle a vast spectrum of payloads. Whether it's light cargo or heavy equipment weighing up to 10,000 kg, the B4 maintains a commendable success rate, highlighting its engineering excellence.</a:t>
            </a:r>
          </a:p>
        </p:txBody>
      </p:sp>
      <p:sp>
        <p:nvSpPr>
          <p:cNvPr id="4" name="TextBox 3">
            <a:extLst>
              <a:ext uri="{FF2B5EF4-FFF2-40B4-BE49-F238E27FC236}">
                <a16:creationId xmlns:a16="http://schemas.microsoft.com/office/drawing/2014/main" id="{9B6B1448-83F6-EBE7-BFBF-0EFFA1400686}"/>
              </a:ext>
            </a:extLst>
          </p:cNvPr>
          <p:cNvSpPr txBox="1"/>
          <p:nvPr/>
        </p:nvSpPr>
        <p:spPr>
          <a:xfrm>
            <a:off x="6344095" y="1467293"/>
            <a:ext cx="4458586" cy="4062651"/>
          </a:xfrm>
          <a:prstGeom prst="rect">
            <a:avLst/>
          </a:prstGeom>
          <a:noFill/>
        </p:spPr>
        <p:txBody>
          <a:bodyPr wrap="square" rtlCol="0">
            <a:spAutoFit/>
          </a:bodyPr>
          <a:lstStyle/>
          <a:p>
            <a:r>
              <a:rPr lang="en-US" u="sng" dirty="0">
                <a:solidFill>
                  <a:schemeClr val="bg1"/>
                </a:solidFill>
              </a:rPr>
              <a:t>Launch Site Success Rates:</a:t>
            </a:r>
          </a:p>
          <a:p>
            <a:r>
              <a:rPr lang="en-US" sz="1600" dirty="0">
                <a:solidFill>
                  <a:schemeClr val="bg1"/>
                </a:solidFill>
              </a:rPr>
              <a:t>Among all the launch sites SpaceX uses, the KSC LC-39A has the highest success rate. This could be attributed to multiple factors such as location advantages, infrastructure, or the specific missions launched from this site.</a:t>
            </a:r>
          </a:p>
          <a:p>
            <a:pPr marL="342900" indent="-342900">
              <a:buFont typeface="+mj-lt"/>
              <a:buAutoNum type="arabicPeriod"/>
            </a:pPr>
            <a:endParaRPr lang="en-US" dirty="0">
              <a:solidFill>
                <a:schemeClr val="bg1"/>
              </a:solidFill>
            </a:endParaRPr>
          </a:p>
          <a:p>
            <a:r>
              <a:rPr lang="en-US" u="sng" dirty="0">
                <a:solidFill>
                  <a:schemeClr val="bg1"/>
                </a:solidFill>
              </a:rPr>
              <a:t>Machine Learning Insights: </a:t>
            </a:r>
          </a:p>
          <a:p>
            <a:r>
              <a:rPr lang="en-US" sz="1600" dirty="0">
                <a:solidFill>
                  <a:schemeClr val="bg1"/>
                </a:solidFill>
              </a:rPr>
              <a:t>After analyzing various algorithms for predicting the success of a landing, the Decision Tree classifier emerged as the best fit. This suggests that the decision-making process for landings has identifiable patterns and rules, which the Decision Tree algorithm can effectively map out.</a:t>
            </a:r>
          </a:p>
          <a:p>
            <a:endParaRPr lang="en-US" dirty="0">
              <a:solidFill>
                <a:schemeClr val="bg1"/>
              </a:solidFill>
            </a:endParaRPr>
          </a:p>
        </p:txBody>
      </p:sp>
    </p:spTree>
    <p:extLst>
      <p:ext uri="{BB962C8B-B14F-4D97-AF65-F5344CB8AC3E}">
        <p14:creationId xmlns:p14="http://schemas.microsoft.com/office/powerpoint/2010/main" val="2139692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Rectangle: Rounded Corners 1">
            <a:extLst>
              <a:ext uri="{FF2B5EF4-FFF2-40B4-BE49-F238E27FC236}">
                <a16:creationId xmlns:a16="http://schemas.microsoft.com/office/drawing/2014/main" id="{BC76B172-154E-7DD9-D5B1-04C04679161A}"/>
              </a:ext>
            </a:extLst>
          </p:cNvPr>
          <p:cNvSpPr/>
          <p:nvPr/>
        </p:nvSpPr>
        <p:spPr>
          <a:xfrm>
            <a:off x="611767" y="576197"/>
            <a:ext cx="3799367" cy="5643628"/>
          </a:xfrm>
          <a:prstGeom prst="roundRect">
            <a:avLst>
              <a:gd name="adj" fmla="val 3048"/>
            </a:avLst>
          </a:prstGeom>
          <a:gradFill flip="none" rotWithShape="1">
            <a:gsLst>
              <a:gs pos="100000">
                <a:schemeClr val="bg1">
                  <a:alpha val="0"/>
                  <a:lumMod val="0"/>
                </a:schemeClr>
              </a:gs>
              <a:gs pos="0">
                <a:srgbClr val="0B49CB"/>
              </a:gs>
            </a:gsLst>
            <a:lin ang="5400000" scaled="1"/>
            <a:tileRect/>
          </a:gra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66627" y="1347395"/>
            <a:ext cx="3289648" cy="41632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400" kern="1200" dirty="0">
                <a:solidFill>
                  <a:schemeClr val="bg1"/>
                </a:solidFill>
                <a:latin typeface="Aptos Display" panose="020B0004020202020204" pitchFamily="34" charset="0"/>
                <a:ea typeface="+mj-ea"/>
                <a:cs typeface="+mj-cs"/>
              </a:rPr>
              <a:t>Methodology</a:t>
            </a:r>
          </a:p>
        </p:txBody>
      </p:sp>
      <p:sp>
        <p:nvSpPr>
          <p:cNvPr id="5" name="Rectangle: Rounded Corners 4">
            <a:extLst>
              <a:ext uri="{FF2B5EF4-FFF2-40B4-BE49-F238E27FC236}">
                <a16:creationId xmlns:a16="http://schemas.microsoft.com/office/drawing/2014/main" id="{7EF03F25-78B2-695E-1F06-C343B1CB86D9}"/>
              </a:ext>
            </a:extLst>
          </p:cNvPr>
          <p:cNvSpPr/>
          <p:nvPr/>
        </p:nvSpPr>
        <p:spPr>
          <a:xfrm>
            <a:off x="5415814" y="842009"/>
            <a:ext cx="6357972" cy="873377"/>
          </a:xfrm>
          <a:prstGeom prst="roundRect">
            <a:avLst>
              <a:gd name="adj" fmla="val 3322"/>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0252C52C-AFF8-8B41-A871-70DD9DB2960D}"/>
              </a:ext>
            </a:extLst>
          </p:cNvPr>
          <p:cNvSpPr/>
          <p:nvPr/>
        </p:nvSpPr>
        <p:spPr>
          <a:xfrm>
            <a:off x="5514746" y="640367"/>
            <a:ext cx="5734501" cy="402265"/>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DATA COLLECTION METHODOLOGY</a:t>
            </a:r>
          </a:p>
        </p:txBody>
      </p:sp>
      <p:sp>
        <p:nvSpPr>
          <p:cNvPr id="7" name="TextBox 6">
            <a:extLst>
              <a:ext uri="{FF2B5EF4-FFF2-40B4-BE49-F238E27FC236}">
                <a16:creationId xmlns:a16="http://schemas.microsoft.com/office/drawing/2014/main" id="{015DB698-9624-3EA4-6BCB-51C06597CCAF}"/>
              </a:ext>
            </a:extLst>
          </p:cNvPr>
          <p:cNvSpPr txBox="1"/>
          <p:nvPr/>
        </p:nvSpPr>
        <p:spPr>
          <a:xfrm>
            <a:off x="5616562" y="1141636"/>
            <a:ext cx="4841358" cy="307777"/>
          </a:xfrm>
          <a:prstGeom prst="rect">
            <a:avLst/>
          </a:prstGeom>
          <a:noFill/>
        </p:spPr>
        <p:txBody>
          <a:bodyPr wrap="square" rtlCol="0">
            <a:spAutoFit/>
          </a:bodyPr>
          <a:lstStyle/>
          <a:p>
            <a:endParaRPr lang="en-US" sz="1400" dirty="0">
              <a:solidFill>
                <a:schemeClr val="bg1"/>
              </a:solidFill>
            </a:endParaRPr>
          </a:p>
        </p:txBody>
      </p:sp>
      <p:sp>
        <p:nvSpPr>
          <p:cNvPr id="10" name="TextBox 9">
            <a:extLst>
              <a:ext uri="{FF2B5EF4-FFF2-40B4-BE49-F238E27FC236}">
                <a16:creationId xmlns:a16="http://schemas.microsoft.com/office/drawing/2014/main" id="{5B7CFA93-F394-66CA-1F53-1A6BE17BCDE1}"/>
              </a:ext>
            </a:extLst>
          </p:cNvPr>
          <p:cNvSpPr txBox="1"/>
          <p:nvPr/>
        </p:nvSpPr>
        <p:spPr>
          <a:xfrm>
            <a:off x="3048000" y="-30783498"/>
            <a:ext cx="8045302" cy="3012941"/>
          </a:xfrm>
          <a:prstGeom prst="rect">
            <a:avLst/>
          </a:prstGeom>
          <a:noFill/>
        </p:spPr>
        <p:txBody>
          <a:bodyPr wrap="square">
            <a:spAutoFit/>
          </a:bodyPr>
          <a:lstStyle/>
          <a:p>
            <a:pPr marL="0" indent="0">
              <a:lnSpc>
                <a:spcPct val="120000"/>
              </a:lnSpc>
              <a:spcBef>
                <a:spcPts val="1400"/>
              </a:spcBef>
              <a:buNone/>
            </a:pPr>
            <a:r>
              <a:rPr lang="en-US" sz="900" dirty="0">
                <a:solidFill>
                  <a:srgbClr val="0B49CB"/>
                </a:solidFill>
                <a:latin typeface="Abadi"/>
              </a:rPr>
              <a:t>Executive Summary</a:t>
            </a:r>
          </a:p>
          <a:p>
            <a:pPr>
              <a:lnSpc>
                <a:spcPct val="120000"/>
              </a:lnSpc>
              <a:spcBef>
                <a:spcPts val="1400"/>
              </a:spcBef>
            </a:pPr>
            <a:r>
              <a:rPr lang="en-US" sz="900" dirty="0">
                <a:solidFill>
                  <a:schemeClr val="accent3">
                    <a:lumMod val="25000"/>
                  </a:schemeClr>
                </a:solidFill>
                <a:latin typeface="Abadi"/>
              </a:rPr>
              <a:t>Data collection methodology:</a:t>
            </a:r>
          </a:p>
          <a:p>
            <a:pPr lvl="1">
              <a:lnSpc>
                <a:spcPct val="120000"/>
              </a:lnSpc>
              <a:spcBef>
                <a:spcPts val="1400"/>
              </a:spcBef>
            </a:pPr>
            <a:r>
              <a:rPr lang="en-US" sz="900" dirty="0">
                <a:solidFill>
                  <a:schemeClr val="bg2">
                    <a:lumMod val="50000"/>
                  </a:schemeClr>
                </a:solidFill>
                <a:latin typeface="Abadi"/>
              </a:rPr>
              <a:t>Describe how data was collected </a:t>
            </a:r>
          </a:p>
          <a:p>
            <a:pPr>
              <a:lnSpc>
                <a:spcPct val="120000"/>
              </a:lnSpc>
              <a:spcBef>
                <a:spcPts val="1400"/>
              </a:spcBef>
            </a:pPr>
            <a:r>
              <a:rPr lang="en-US" sz="900" dirty="0">
                <a:solidFill>
                  <a:schemeClr val="accent3">
                    <a:lumMod val="25000"/>
                  </a:schemeClr>
                </a:solidFill>
                <a:latin typeface="Abadi"/>
              </a:rPr>
              <a:t>Perform data wrangling</a:t>
            </a:r>
          </a:p>
          <a:p>
            <a:pPr lvl="1">
              <a:lnSpc>
                <a:spcPct val="120000"/>
              </a:lnSpc>
              <a:spcBef>
                <a:spcPts val="1400"/>
              </a:spcBef>
            </a:pPr>
            <a:r>
              <a:rPr lang="en-US" sz="900" dirty="0">
                <a:solidFill>
                  <a:schemeClr val="bg2">
                    <a:lumMod val="50000"/>
                  </a:schemeClr>
                </a:solidFill>
                <a:latin typeface="Abadi"/>
              </a:rPr>
              <a:t>Describe how data was processed</a:t>
            </a:r>
          </a:p>
          <a:p>
            <a:pPr>
              <a:lnSpc>
                <a:spcPct val="120000"/>
              </a:lnSpc>
              <a:spcBef>
                <a:spcPts val="1400"/>
              </a:spcBef>
            </a:pPr>
            <a:r>
              <a:rPr lang="en-US" sz="9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900" dirty="0">
                <a:solidFill>
                  <a:schemeClr val="accent3">
                    <a:lumMod val="25000"/>
                  </a:schemeClr>
                </a:solidFill>
                <a:latin typeface="Abadi"/>
              </a:rPr>
              <a:t>Perform interactive visual analytics using Folium and </a:t>
            </a:r>
            <a:r>
              <a:rPr lang="en-US" sz="900" dirty="0" err="1">
                <a:solidFill>
                  <a:schemeClr val="accent3">
                    <a:lumMod val="25000"/>
                  </a:schemeClr>
                </a:solidFill>
                <a:latin typeface="Abadi"/>
              </a:rPr>
              <a:t>Plotly</a:t>
            </a:r>
            <a:r>
              <a:rPr lang="en-US" sz="900" dirty="0">
                <a:solidFill>
                  <a:schemeClr val="accent3">
                    <a:lumMod val="25000"/>
                  </a:schemeClr>
                </a:solidFill>
                <a:latin typeface="Abadi"/>
              </a:rPr>
              <a:t> Dash</a:t>
            </a:r>
          </a:p>
          <a:p>
            <a:pPr>
              <a:lnSpc>
                <a:spcPct val="120000"/>
              </a:lnSpc>
              <a:spcBef>
                <a:spcPts val="1400"/>
              </a:spcBef>
            </a:pPr>
            <a:r>
              <a:rPr lang="en-US" sz="900" dirty="0">
                <a:solidFill>
                  <a:schemeClr val="accent3">
                    <a:lumMod val="25000"/>
                  </a:schemeClr>
                </a:solidFill>
                <a:latin typeface="Abadi"/>
              </a:rPr>
              <a:t>Perform predictive analysis using classification models</a:t>
            </a:r>
          </a:p>
          <a:p>
            <a:pPr lvl="1">
              <a:lnSpc>
                <a:spcPct val="120000"/>
              </a:lnSpc>
              <a:spcBef>
                <a:spcPts val="1400"/>
              </a:spcBef>
            </a:pPr>
            <a:r>
              <a:rPr lang="en-US" sz="900" dirty="0">
                <a:solidFill>
                  <a:schemeClr val="bg2">
                    <a:lumMod val="50000"/>
                  </a:schemeClr>
                </a:solidFill>
                <a:latin typeface="Abadi"/>
              </a:rPr>
              <a:t>How to build, tune, evaluate classification models</a:t>
            </a:r>
          </a:p>
        </p:txBody>
      </p:sp>
      <p:sp>
        <p:nvSpPr>
          <p:cNvPr id="14" name="TextBox 13">
            <a:extLst>
              <a:ext uri="{FF2B5EF4-FFF2-40B4-BE49-F238E27FC236}">
                <a16:creationId xmlns:a16="http://schemas.microsoft.com/office/drawing/2014/main" id="{7CDA61B1-BFC7-A240-D5D2-C003A943A463}"/>
              </a:ext>
            </a:extLst>
          </p:cNvPr>
          <p:cNvSpPr txBox="1"/>
          <p:nvPr/>
        </p:nvSpPr>
        <p:spPr>
          <a:xfrm>
            <a:off x="5514747" y="1093162"/>
            <a:ext cx="4104174"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Using SpaceX Rest API</a:t>
            </a:r>
          </a:p>
          <a:p>
            <a:pPr marL="285750" indent="-285750">
              <a:buFont typeface="Arial" panose="020B0604020202020204" pitchFamily="34" charset="0"/>
              <a:buChar char="•"/>
            </a:pPr>
            <a:r>
              <a:rPr lang="en-US" sz="1400" dirty="0">
                <a:solidFill>
                  <a:schemeClr val="bg1"/>
                </a:solidFill>
              </a:rPr>
              <a:t>Web Scrapping from Wikipedia</a:t>
            </a:r>
            <a:r>
              <a:rPr lang="en-US" sz="1400" dirty="0"/>
              <a:t> </a:t>
            </a:r>
          </a:p>
        </p:txBody>
      </p:sp>
      <p:sp>
        <p:nvSpPr>
          <p:cNvPr id="29" name="Rectangle: Rounded Corners 28">
            <a:extLst>
              <a:ext uri="{FF2B5EF4-FFF2-40B4-BE49-F238E27FC236}">
                <a16:creationId xmlns:a16="http://schemas.microsoft.com/office/drawing/2014/main" id="{5ACA6EC6-CB4E-0CFE-6699-DACE0FF5FEFC}"/>
              </a:ext>
            </a:extLst>
          </p:cNvPr>
          <p:cNvSpPr/>
          <p:nvPr/>
        </p:nvSpPr>
        <p:spPr>
          <a:xfrm>
            <a:off x="5415814" y="2064533"/>
            <a:ext cx="6357972" cy="873377"/>
          </a:xfrm>
          <a:prstGeom prst="roundRect">
            <a:avLst>
              <a:gd name="adj" fmla="val 3322"/>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5143537F-5DBA-E53C-E02A-DC85EC412436}"/>
              </a:ext>
            </a:extLst>
          </p:cNvPr>
          <p:cNvSpPr/>
          <p:nvPr/>
        </p:nvSpPr>
        <p:spPr>
          <a:xfrm>
            <a:off x="5521984" y="1869190"/>
            <a:ext cx="5727263" cy="402265"/>
          </a:xfrm>
          <a:prstGeom prst="roundRect">
            <a:avLst/>
          </a:prstGeom>
          <a:solidFill>
            <a:srgbClr val="30559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PERFORM DATA WRANGLING</a:t>
            </a:r>
          </a:p>
        </p:txBody>
      </p:sp>
      <p:sp>
        <p:nvSpPr>
          <p:cNvPr id="31" name="TextBox 30">
            <a:extLst>
              <a:ext uri="{FF2B5EF4-FFF2-40B4-BE49-F238E27FC236}">
                <a16:creationId xmlns:a16="http://schemas.microsoft.com/office/drawing/2014/main" id="{C319AA51-45DA-238A-A155-939DDA7678EC}"/>
              </a:ext>
            </a:extLst>
          </p:cNvPr>
          <p:cNvSpPr txBox="1"/>
          <p:nvPr/>
        </p:nvSpPr>
        <p:spPr>
          <a:xfrm>
            <a:off x="5616562" y="2364160"/>
            <a:ext cx="4841358" cy="307777"/>
          </a:xfrm>
          <a:prstGeom prst="rect">
            <a:avLst/>
          </a:prstGeom>
          <a:noFill/>
        </p:spPr>
        <p:txBody>
          <a:bodyPr wrap="square" rtlCol="0">
            <a:spAutoFit/>
          </a:bodyPr>
          <a:lstStyle/>
          <a:p>
            <a:endParaRPr lang="en-US" sz="1400" dirty="0">
              <a:solidFill>
                <a:schemeClr val="bg1"/>
              </a:solidFill>
            </a:endParaRPr>
          </a:p>
        </p:txBody>
      </p:sp>
      <p:sp>
        <p:nvSpPr>
          <p:cNvPr id="32" name="TextBox 31">
            <a:extLst>
              <a:ext uri="{FF2B5EF4-FFF2-40B4-BE49-F238E27FC236}">
                <a16:creationId xmlns:a16="http://schemas.microsoft.com/office/drawing/2014/main" id="{EF874634-5D15-EBF3-0453-9FF115FAC5E4}"/>
              </a:ext>
            </a:extLst>
          </p:cNvPr>
          <p:cNvSpPr txBox="1"/>
          <p:nvPr/>
        </p:nvSpPr>
        <p:spPr>
          <a:xfrm>
            <a:off x="5514747" y="2315686"/>
            <a:ext cx="6124360"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Data was cleaned  and transformed using one-hot encoding for machine learning</a:t>
            </a:r>
          </a:p>
        </p:txBody>
      </p:sp>
      <p:sp>
        <p:nvSpPr>
          <p:cNvPr id="33" name="Rectangle: Rounded Corners 32">
            <a:extLst>
              <a:ext uri="{FF2B5EF4-FFF2-40B4-BE49-F238E27FC236}">
                <a16:creationId xmlns:a16="http://schemas.microsoft.com/office/drawing/2014/main" id="{0A89C968-813A-80C9-B977-C6391BA0A780}"/>
              </a:ext>
            </a:extLst>
          </p:cNvPr>
          <p:cNvSpPr/>
          <p:nvPr/>
        </p:nvSpPr>
        <p:spPr>
          <a:xfrm>
            <a:off x="5387609" y="3300324"/>
            <a:ext cx="6357972" cy="873377"/>
          </a:xfrm>
          <a:prstGeom prst="roundRect">
            <a:avLst>
              <a:gd name="adj" fmla="val 3322"/>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07B97731-DCB0-EEB1-39A0-344490FF433C}"/>
              </a:ext>
            </a:extLst>
          </p:cNvPr>
          <p:cNvSpPr/>
          <p:nvPr/>
        </p:nvSpPr>
        <p:spPr>
          <a:xfrm>
            <a:off x="5451009" y="3105390"/>
            <a:ext cx="5798238" cy="402265"/>
          </a:xfrm>
          <a:prstGeom prst="roundRect">
            <a:avLst/>
          </a:prstGeom>
          <a:solidFill>
            <a:srgbClr val="4A76C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PERFORM EDA USING VISUALIZATION AND SQL</a:t>
            </a:r>
          </a:p>
        </p:txBody>
      </p:sp>
      <p:sp>
        <p:nvSpPr>
          <p:cNvPr id="35" name="TextBox 34">
            <a:extLst>
              <a:ext uri="{FF2B5EF4-FFF2-40B4-BE49-F238E27FC236}">
                <a16:creationId xmlns:a16="http://schemas.microsoft.com/office/drawing/2014/main" id="{3B40D285-094D-FE73-BEBA-01E6324AFF40}"/>
              </a:ext>
            </a:extLst>
          </p:cNvPr>
          <p:cNvSpPr txBox="1"/>
          <p:nvPr/>
        </p:nvSpPr>
        <p:spPr>
          <a:xfrm>
            <a:off x="5588357" y="3599951"/>
            <a:ext cx="4841358" cy="307777"/>
          </a:xfrm>
          <a:prstGeom prst="rect">
            <a:avLst/>
          </a:prstGeom>
          <a:noFill/>
        </p:spPr>
        <p:txBody>
          <a:bodyPr wrap="square" rtlCol="0">
            <a:spAutoFit/>
          </a:bodyPr>
          <a:lstStyle/>
          <a:p>
            <a:endParaRPr lang="en-US" sz="1400" dirty="0">
              <a:solidFill>
                <a:schemeClr val="bg1"/>
              </a:solidFill>
            </a:endParaRPr>
          </a:p>
        </p:txBody>
      </p:sp>
      <p:sp>
        <p:nvSpPr>
          <p:cNvPr id="36" name="TextBox 35">
            <a:extLst>
              <a:ext uri="{FF2B5EF4-FFF2-40B4-BE49-F238E27FC236}">
                <a16:creationId xmlns:a16="http://schemas.microsoft.com/office/drawing/2014/main" id="{3D6969F1-3B82-45A9-4CAE-DFB92A741C5F}"/>
              </a:ext>
            </a:extLst>
          </p:cNvPr>
          <p:cNvSpPr txBox="1"/>
          <p:nvPr/>
        </p:nvSpPr>
        <p:spPr>
          <a:xfrm>
            <a:off x="5486542" y="3551477"/>
            <a:ext cx="4104174"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Data was queried with SQL and various  plots were used to show patterns in the data</a:t>
            </a:r>
          </a:p>
        </p:txBody>
      </p:sp>
      <p:sp>
        <p:nvSpPr>
          <p:cNvPr id="37" name="Rectangle: Rounded Corners 36">
            <a:extLst>
              <a:ext uri="{FF2B5EF4-FFF2-40B4-BE49-F238E27FC236}">
                <a16:creationId xmlns:a16="http://schemas.microsoft.com/office/drawing/2014/main" id="{52DFC630-8B67-473C-40E9-F6ACCA13041B}"/>
              </a:ext>
            </a:extLst>
          </p:cNvPr>
          <p:cNvSpPr/>
          <p:nvPr/>
        </p:nvSpPr>
        <p:spPr>
          <a:xfrm>
            <a:off x="5387610" y="4503132"/>
            <a:ext cx="6357972" cy="873377"/>
          </a:xfrm>
          <a:prstGeom prst="roundRect">
            <a:avLst>
              <a:gd name="adj" fmla="val 3322"/>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38EA8461-E52A-AD71-07E2-773E2D5F5755}"/>
              </a:ext>
            </a:extLst>
          </p:cNvPr>
          <p:cNvSpPr/>
          <p:nvPr/>
        </p:nvSpPr>
        <p:spPr>
          <a:xfrm>
            <a:off x="5486542" y="4301490"/>
            <a:ext cx="5802704" cy="402265"/>
          </a:xfrm>
          <a:prstGeom prst="roundRect">
            <a:avLst/>
          </a:prstGeom>
          <a:solidFill>
            <a:srgbClr val="7193D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PERFORM INTERACTIVE VISUAL ANALYTICS USING FOLIUM AND PLOTLY DASH</a:t>
            </a:r>
          </a:p>
        </p:txBody>
      </p:sp>
      <p:sp>
        <p:nvSpPr>
          <p:cNvPr id="39" name="TextBox 38">
            <a:extLst>
              <a:ext uri="{FF2B5EF4-FFF2-40B4-BE49-F238E27FC236}">
                <a16:creationId xmlns:a16="http://schemas.microsoft.com/office/drawing/2014/main" id="{B66F8055-A105-2D6E-529F-09EBE98E5974}"/>
              </a:ext>
            </a:extLst>
          </p:cNvPr>
          <p:cNvSpPr txBox="1"/>
          <p:nvPr/>
        </p:nvSpPr>
        <p:spPr>
          <a:xfrm>
            <a:off x="5588358" y="4802759"/>
            <a:ext cx="4841358" cy="307777"/>
          </a:xfrm>
          <a:prstGeom prst="rect">
            <a:avLst/>
          </a:prstGeom>
          <a:noFill/>
        </p:spPr>
        <p:txBody>
          <a:bodyPr wrap="square" rtlCol="0">
            <a:spAutoFit/>
          </a:bodyPr>
          <a:lstStyle/>
          <a:p>
            <a:endParaRPr lang="en-US" sz="1400" dirty="0">
              <a:solidFill>
                <a:schemeClr val="bg1"/>
              </a:solidFill>
            </a:endParaRPr>
          </a:p>
        </p:txBody>
      </p:sp>
      <p:sp>
        <p:nvSpPr>
          <p:cNvPr id="40" name="TextBox 39">
            <a:extLst>
              <a:ext uri="{FF2B5EF4-FFF2-40B4-BE49-F238E27FC236}">
                <a16:creationId xmlns:a16="http://schemas.microsoft.com/office/drawing/2014/main" id="{D0904976-5C41-9A57-22E8-5A8F9503D69D}"/>
              </a:ext>
            </a:extLst>
          </p:cNvPr>
          <p:cNvSpPr txBox="1"/>
          <p:nvPr/>
        </p:nvSpPr>
        <p:spPr>
          <a:xfrm>
            <a:off x="5486543" y="4754285"/>
            <a:ext cx="4104174"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Folium was used along with Dash to build interactive maps and a dashboard</a:t>
            </a:r>
          </a:p>
        </p:txBody>
      </p:sp>
      <p:sp>
        <p:nvSpPr>
          <p:cNvPr id="41" name="Rectangle: Rounded Corners 40">
            <a:extLst>
              <a:ext uri="{FF2B5EF4-FFF2-40B4-BE49-F238E27FC236}">
                <a16:creationId xmlns:a16="http://schemas.microsoft.com/office/drawing/2014/main" id="{1622CE8D-333E-6BBC-47CB-1F94E740B779}"/>
              </a:ext>
            </a:extLst>
          </p:cNvPr>
          <p:cNvSpPr/>
          <p:nvPr/>
        </p:nvSpPr>
        <p:spPr>
          <a:xfrm>
            <a:off x="5375855" y="5705940"/>
            <a:ext cx="6357972" cy="873377"/>
          </a:xfrm>
          <a:prstGeom prst="roundRect">
            <a:avLst>
              <a:gd name="adj" fmla="val 3322"/>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36DDCFC1-469E-1751-24E4-5E38F639F99C}"/>
              </a:ext>
            </a:extLst>
          </p:cNvPr>
          <p:cNvSpPr/>
          <p:nvPr/>
        </p:nvSpPr>
        <p:spPr>
          <a:xfrm>
            <a:off x="5486542" y="5504807"/>
            <a:ext cx="5802703" cy="402265"/>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PERFORM PREDICTIVE ANALYSIS USING CLASSIFICTION MODELS</a:t>
            </a:r>
          </a:p>
        </p:txBody>
      </p:sp>
      <p:sp>
        <p:nvSpPr>
          <p:cNvPr id="43" name="TextBox 42">
            <a:extLst>
              <a:ext uri="{FF2B5EF4-FFF2-40B4-BE49-F238E27FC236}">
                <a16:creationId xmlns:a16="http://schemas.microsoft.com/office/drawing/2014/main" id="{44B95299-87A7-795B-0AA8-C2A8D4E5E907}"/>
              </a:ext>
            </a:extLst>
          </p:cNvPr>
          <p:cNvSpPr txBox="1"/>
          <p:nvPr/>
        </p:nvSpPr>
        <p:spPr>
          <a:xfrm>
            <a:off x="5576603" y="6005567"/>
            <a:ext cx="4841358" cy="307777"/>
          </a:xfrm>
          <a:prstGeom prst="rect">
            <a:avLst/>
          </a:prstGeom>
          <a:noFill/>
        </p:spPr>
        <p:txBody>
          <a:bodyPr wrap="square" rtlCol="0">
            <a:spAutoFit/>
          </a:bodyPr>
          <a:lstStyle/>
          <a:p>
            <a:endParaRPr lang="en-US" sz="1400" dirty="0">
              <a:solidFill>
                <a:schemeClr val="bg1"/>
              </a:solidFill>
            </a:endParaRPr>
          </a:p>
        </p:txBody>
      </p:sp>
      <p:sp>
        <p:nvSpPr>
          <p:cNvPr id="44" name="TextBox 43">
            <a:extLst>
              <a:ext uri="{FF2B5EF4-FFF2-40B4-BE49-F238E27FC236}">
                <a16:creationId xmlns:a16="http://schemas.microsoft.com/office/drawing/2014/main" id="{A2178C3C-7896-988F-C438-F609D89E22E0}"/>
              </a:ext>
            </a:extLst>
          </p:cNvPr>
          <p:cNvSpPr txBox="1"/>
          <p:nvPr/>
        </p:nvSpPr>
        <p:spPr>
          <a:xfrm>
            <a:off x="5521984" y="5957093"/>
            <a:ext cx="4104174"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Different ML algorithms were used to find the most accurate results on the data.</a:t>
            </a:r>
          </a:p>
        </p:txBody>
      </p:sp>
    </p:spTree>
    <p:extLst>
      <p:ext uri="{BB962C8B-B14F-4D97-AF65-F5344CB8AC3E}">
        <p14:creationId xmlns:p14="http://schemas.microsoft.com/office/powerpoint/2010/main" val="3046708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Rounded Corners 2">
            <a:extLst>
              <a:ext uri="{FF2B5EF4-FFF2-40B4-BE49-F238E27FC236}">
                <a16:creationId xmlns:a16="http://schemas.microsoft.com/office/drawing/2014/main" id="{0252C52C-AFF8-8B41-A871-70DD9DB2960D}"/>
              </a:ext>
            </a:extLst>
          </p:cNvPr>
          <p:cNvSpPr/>
          <p:nvPr/>
        </p:nvSpPr>
        <p:spPr>
          <a:xfrm>
            <a:off x="368595" y="148856"/>
            <a:ext cx="11334307" cy="944306"/>
          </a:xfrm>
          <a:prstGeom prst="roundRect">
            <a:avLst/>
          </a:prstGeom>
          <a:gradFill flip="none" rotWithShape="1">
            <a:gsLst>
              <a:gs pos="0">
                <a:srgbClr val="0B47C5"/>
              </a:gs>
              <a:gs pos="100000">
                <a:schemeClr val="accent1">
                  <a:tint val="23500"/>
                  <a:satMod val="160000"/>
                  <a:alpha val="0"/>
                  <a:lumMod val="4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latin typeface="Aptos Display" panose="020B0004020202020204" pitchFamily="34" charset="0"/>
              </a:rPr>
              <a:t>Data Collection</a:t>
            </a:r>
          </a:p>
        </p:txBody>
      </p:sp>
      <p:sp>
        <p:nvSpPr>
          <p:cNvPr id="7" name="TextBox 6">
            <a:extLst>
              <a:ext uri="{FF2B5EF4-FFF2-40B4-BE49-F238E27FC236}">
                <a16:creationId xmlns:a16="http://schemas.microsoft.com/office/drawing/2014/main" id="{015DB698-9624-3EA4-6BCB-51C06597CCAF}"/>
              </a:ext>
            </a:extLst>
          </p:cNvPr>
          <p:cNvSpPr txBox="1"/>
          <p:nvPr/>
        </p:nvSpPr>
        <p:spPr>
          <a:xfrm>
            <a:off x="5616562" y="1141636"/>
            <a:ext cx="4841358" cy="307777"/>
          </a:xfrm>
          <a:prstGeom prst="rect">
            <a:avLst/>
          </a:prstGeom>
          <a:noFill/>
        </p:spPr>
        <p:txBody>
          <a:bodyPr wrap="square" rtlCol="0">
            <a:spAutoFit/>
          </a:bodyPr>
          <a:lstStyle/>
          <a:p>
            <a:endParaRPr lang="en-US" sz="1400" dirty="0">
              <a:solidFill>
                <a:schemeClr val="bg1"/>
              </a:solidFill>
            </a:endParaRPr>
          </a:p>
        </p:txBody>
      </p:sp>
      <p:sp>
        <p:nvSpPr>
          <p:cNvPr id="14" name="TextBox 13">
            <a:extLst>
              <a:ext uri="{FF2B5EF4-FFF2-40B4-BE49-F238E27FC236}">
                <a16:creationId xmlns:a16="http://schemas.microsoft.com/office/drawing/2014/main" id="{7CDA61B1-BFC7-A240-D5D2-C003A943A463}"/>
              </a:ext>
            </a:extLst>
          </p:cNvPr>
          <p:cNvSpPr txBox="1"/>
          <p:nvPr/>
        </p:nvSpPr>
        <p:spPr>
          <a:xfrm>
            <a:off x="687565" y="1295523"/>
            <a:ext cx="10490797" cy="3724096"/>
          </a:xfrm>
          <a:prstGeom prst="rect">
            <a:avLst/>
          </a:prstGeom>
          <a:noFill/>
        </p:spPr>
        <p:txBody>
          <a:bodyPr wrap="square" rtlCol="0">
            <a:spAutoFit/>
          </a:bodyPr>
          <a:lstStyle/>
          <a:p>
            <a:pPr>
              <a:lnSpc>
                <a:spcPct val="150000"/>
              </a:lnSpc>
            </a:pPr>
            <a:r>
              <a:rPr lang="en-US" sz="3200" dirty="0">
                <a:solidFill>
                  <a:schemeClr val="bg1"/>
                </a:solidFill>
              </a:rPr>
              <a:t>For data collection, I employed the following methods:</a:t>
            </a:r>
          </a:p>
          <a:p>
            <a:pPr marL="342900" indent="-342900">
              <a:lnSpc>
                <a:spcPct val="150000"/>
              </a:lnSpc>
              <a:buFont typeface="Arial" panose="020B0604020202020204" pitchFamily="34" charset="0"/>
              <a:buChar char="•"/>
            </a:pPr>
            <a:r>
              <a:rPr lang="en-US" sz="2800" dirty="0">
                <a:solidFill>
                  <a:schemeClr val="bg1"/>
                </a:solidFill>
                <a:effectLst/>
                <a:latin typeface="+mj-lt"/>
              </a:rPr>
              <a:t>Request and parse the SpaceX launch data using the GET request via the SpaceX Rest API</a:t>
            </a:r>
          </a:p>
          <a:p>
            <a:pPr marL="342900" indent="-342900">
              <a:lnSpc>
                <a:spcPct val="150000"/>
              </a:lnSpc>
              <a:buFont typeface="Arial" panose="020B0604020202020204" pitchFamily="34" charset="0"/>
              <a:buChar char="•"/>
            </a:pPr>
            <a:r>
              <a:rPr lang="en-US" sz="2800" dirty="0">
                <a:solidFill>
                  <a:schemeClr val="bg1"/>
                </a:solidFill>
                <a:latin typeface="+mj-lt"/>
              </a:rPr>
              <a:t>Web scrape SpaceX’s Wikipedia page for launch data using Beautiful Soup. The objective was to get the necessary tables needed from it.</a:t>
            </a:r>
          </a:p>
          <a:p>
            <a:endParaRPr lang="en-US" sz="2000" dirty="0">
              <a:solidFill>
                <a:schemeClr val="bg1"/>
              </a:solidFill>
            </a:endParaRPr>
          </a:p>
        </p:txBody>
      </p:sp>
    </p:spTree>
    <p:extLst>
      <p:ext uri="{BB962C8B-B14F-4D97-AF65-F5344CB8AC3E}">
        <p14:creationId xmlns:p14="http://schemas.microsoft.com/office/powerpoint/2010/main" val="99049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0" name="Rectangle 49">
            <a:extLst>
              <a:ext uri="{FF2B5EF4-FFF2-40B4-BE49-F238E27FC236}">
                <a16:creationId xmlns:a16="http://schemas.microsoft.com/office/drawing/2014/main" id="{66CF9D59-E7B4-25E5-344F-3D3FD80A8E28}"/>
              </a:ext>
            </a:extLst>
          </p:cNvPr>
          <p:cNvSpPr/>
          <p:nvPr/>
        </p:nvSpPr>
        <p:spPr>
          <a:xfrm>
            <a:off x="5737764" y="1140694"/>
            <a:ext cx="6272579" cy="5669773"/>
          </a:xfrm>
          <a:prstGeom prst="rect">
            <a:avLst/>
          </a:prstGeom>
          <a:solidFill>
            <a:srgbClr val="2525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0252C52C-AFF8-8B41-A871-70DD9DB2960D}"/>
              </a:ext>
            </a:extLst>
          </p:cNvPr>
          <p:cNvSpPr/>
          <p:nvPr/>
        </p:nvSpPr>
        <p:spPr>
          <a:xfrm>
            <a:off x="368595" y="148856"/>
            <a:ext cx="11334307" cy="944306"/>
          </a:xfrm>
          <a:prstGeom prst="roundRect">
            <a:avLst/>
          </a:prstGeom>
          <a:gradFill flip="none" rotWithShape="1">
            <a:gsLst>
              <a:gs pos="0">
                <a:srgbClr val="0B47C5"/>
              </a:gs>
              <a:gs pos="100000">
                <a:schemeClr val="accent1">
                  <a:tint val="23500"/>
                  <a:satMod val="160000"/>
                  <a:alpha val="0"/>
                  <a:lumMod val="4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latin typeface="Aptos Display" panose="020B0004020202020204" pitchFamily="34" charset="0"/>
              </a:rPr>
              <a:t>Data Collection – SpaceX API</a:t>
            </a:r>
          </a:p>
        </p:txBody>
      </p:sp>
      <p:sp>
        <p:nvSpPr>
          <p:cNvPr id="7" name="TextBox 6">
            <a:extLst>
              <a:ext uri="{FF2B5EF4-FFF2-40B4-BE49-F238E27FC236}">
                <a16:creationId xmlns:a16="http://schemas.microsoft.com/office/drawing/2014/main" id="{015DB698-9624-3EA4-6BCB-51C06597CCAF}"/>
              </a:ext>
            </a:extLst>
          </p:cNvPr>
          <p:cNvSpPr txBox="1"/>
          <p:nvPr/>
        </p:nvSpPr>
        <p:spPr>
          <a:xfrm>
            <a:off x="5616562" y="1141636"/>
            <a:ext cx="4841358" cy="307777"/>
          </a:xfrm>
          <a:prstGeom prst="rect">
            <a:avLst/>
          </a:prstGeom>
          <a:noFill/>
        </p:spPr>
        <p:txBody>
          <a:bodyPr wrap="square" rtlCol="0">
            <a:spAutoFit/>
          </a:bodyPr>
          <a:lstStyle/>
          <a:p>
            <a:endParaRPr lang="en-US" sz="1400" dirty="0">
              <a:solidFill>
                <a:schemeClr val="bg1"/>
              </a:solidFill>
            </a:endParaRPr>
          </a:p>
        </p:txBody>
      </p:sp>
      <p:sp>
        <p:nvSpPr>
          <p:cNvPr id="10" name="TextBox 9">
            <a:extLst>
              <a:ext uri="{FF2B5EF4-FFF2-40B4-BE49-F238E27FC236}">
                <a16:creationId xmlns:a16="http://schemas.microsoft.com/office/drawing/2014/main" id="{5B7CFA93-F394-66CA-1F53-1A6BE17BCDE1}"/>
              </a:ext>
            </a:extLst>
          </p:cNvPr>
          <p:cNvSpPr txBox="1"/>
          <p:nvPr/>
        </p:nvSpPr>
        <p:spPr>
          <a:xfrm>
            <a:off x="3048000" y="-30783498"/>
            <a:ext cx="8045302" cy="3012941"/>
          </a:xfrm>
          <a:prstGeom prst="rect">
            <a:avLst/>
          </a:prstGeom>
          <a:noFill/>
        </p:spPr>
        <p:txBody>
          <a:bodyPr wrap="square">
            <a:spAutoFit/>
          </a:bodyPr>
          <a:lstStyle/>
          <a:p>
            <a:pPr marL="0" indent="0">
              <a:lnSpc>
                <a:spcPct val="120000"/>
              </a:lnSpc>
              <a:spcBef>
                <a:spcPts val="1400"/>
              </a:spcBef>
              <a:buNone/>
            </a:pPr>
            <a:r>
              <a:rPr lang="en-US" sz="900" dirty="0">
                <a:solidFill>
                  <a:srgbClr val="0B49CB"/>
                </a:solidFill>
                <a:latin typeface="Abadi"/>
              </a:rPr>
              <a:t>Executive Summary</a:t>
            </a:r>
          </a:p>
          <a:p>
            <a:pPr>
              <a:lnSpc>
                <a:spcPct val="120000"/>
              </a:lnSpc>
              <a:spcBef>
                <a:spcPts val="1400"/>
              </a:spcBef>
            </a:pPr>
            <a:r>
              <a:rPr lang="en-US" sz="900" dirty="0">
                <a:solidFill>
                  <a:schemeClr val="accent3">
                    <a:lumMod val="25000"/>
                  </a:schemeClr>
                </a:solidFill>
                <a:latin typeface="Abadi"/>
              </a:rPr>
              <a:t>Data collection methodology:</a:t>
            </a:r>
          </a:p>
          <a:p>
            <a:pPr lvl="1">
              <a:lnSpc>
                <a:spcPct val="120000"/>
              </a:lnSpc>
              <a:spcBef>
                <a:spcPts val="1400"/>
              </a:spcBef>
            </a:pPr>
            <a:r>
              <a:rPr lang="en-US" sz="900" dirty="0">
                <a:solidFill>
                  <a:schemeClr val="bg2">
                    <a:lumMod val="50000"/>
                  </a:schemeClr>
                </a:solidFill>
                <a:latin typeface="Abadi"/>
              </a:rPr>
              <a:t>Describe how data was collected </a:t>
            </a:r>
          </a:p>
          <a:p>
            <a:pPr>
              <a:lnSpc>
                <a:spcPct val="120000"/>
              </a:lnSpc>
              <a:spcBef>
                <a:spcPts val="1400"/>
              </a:spcBef>
            </a:pPr>
            <a:r>
              <a:rPr lang="en-US" sz="900" dirty="0">
                <a:solidFill>
                  <a:schemeClr val="accent3">
                    <a:lumMod val="25000"/>
                  </a:schemeClr>
                </a:solidFill>
                <a:latin typeface="Abadi"/>
              </a:rPr>
              <a:t>Perform data wrangling</a:t>
            </a:r>
          </a:p>
          <a:p>
            <a:pPr lvl="1">
              <a:lnSpc>
                <a:spcPct val="120000"/>
              </a:lnSpc>
              <a:spcBef>
                <a:spcPts val="1400"/>
              </a:spcBef>
            </a:pPr>
            <a:r>
              <a:rPr lang="en-US" sz="900" dirty="0">
                <a:solidFill>
                  <a:schemeClr val="bg2">
                    <a:lumMod val="50000"/>
                  </a:schemeClr>
                </a:solidFill>
                <a:latin typeface="Abadi"/>
              </a:rPr>
              <a:t>Describe how data was processed</a:t>
            </a:r>
          </a:p>
          <a:p>
            <a:pPr>
              <a:lnSpc>
                <a:spcPct val="120000"/>
              </a:lnSpc>
              <a:spcBef>
                <a:spcPts val="1400"/>
              </a:spcBef>
            </a:pPr>
            <a:r>
              <a:rPr lang="en-US" sz="9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900" dirty="0">
                <a:solidFill>
                  <a:schemeClr val="accent3">
                    <a:lumMod val="25000"/>
                  </a:schemeClr>
                </a:solidFill>
                <a:latin typeface="Abadi"/>
              </a:rPr>
              <a:t>Perform interactive visual analytics using Folium and </a:t>
            </a:r>
            <a:r>
              <a:rPr lang="en-US" sz="900" dirty="0" err="1">
                <a:solidFill>
                  <a:schemeClr val="accent3">
                    <a:lumMod val="25000"/>
                  </a:schemeClr>
                </a:solidFill>
                <a:latin typeface="Abadi"/>
              </a:rPr>
              <a:t>Plotly</a:t>
            </a:r>
            <a:r>
              <a:rPr lang="en-US" sz="900" dirty="0">
                <a:solidFill>
                  <a:schemeClr val="accent3">
                    <a:lumMod val="25000"/>
                  </a:schemeClr>
                </a:solidFill>
                <a:latin typeface="Abadi"/>
              </a:rPr>
              <a:t> Dash</a:t>
            </a:r>
          </a:p>
          <a:p>
            <a:pPr>
              <a:lnSpc>
                <a:spcPct val="120000"/>
              </a:lnSpc>
              <a:spcBef>
                <a:spcPts val="1400"/>
              </a:spcBef>
            </a:pPr>
            <a:r>
              <a:rPr lang="en-US" sz="900" dirty="0">
                <a:solidFill>
                  <a:schemeClr val="accent3">
                    <a:lumMod val="25000"/>
                  </a:schemeClr>
                </a:solidFill>
                <a:latin typeface="Abadi"/>
              </a:rPr>
              <a:t>Perform predictive analysis using classification models</a:t>
            </a:r>
          </a:p>
          <a:p>
            <a:pPr lvl="1">
              <a:lnSpc>
                <a:spcPct val="120000"/>
              </a:lnSpc>
              <a:spcBef>
                <a:spcPts val="1400"/>
              </a:spcBef>
            </a:pPr>
            <a:r>
              <a:rPr lang="en-US" sz="900" dirty="0">
                <a:solidFill>
                  <a:schemeClr val="bg2">
                    <a:lumMod val="50000"/>
                  </a:schemeClr>
                </a:solidFill>
                <a:latin typeface="Abadi"/>
              </a:rPr>
              <a:t>How to build, tune, evaluate classification models</a:t>
            </a:r>
          </a:p>
        </p:txBody>
      </p:sp>
      <p:sp>
        <p:nvSpPr>
          <p:cNvPr id="14" name="TextBox 13">
            <a:extLst>
              <a:ext uri="{FF2B5EF4-FFF2-40B4-BE49-F238E27FC236}">
                <a16:creationId xmlns:a16="http://schemas.microsoft.com/office/drawing/2014/main" id="{7CDA61B1-BFC7-A240-D5D2-C003A943A463}"/>
              </a:ext>
            </a:extLst>
          </p:cNvPr>
          <p:cNvSpPr txBox="1"/>
          <p:nvPr/>
        </p:nvSpPr>
        <p:spPr>
          <a:xfrm>
            <a:off x="411121" y="1217945"/>
            <a:ext cx="5061104" cy="2123658"/>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rPr>
              <a:t>I used the get request to SpaceX to collect data and did some light  data wrangling</a:t>
            </a:r>
          </a:p>
          <a:p>
            <a:pPr marL="457200" indent="-457200">
              <a:buFont typeface="Arial" panose="020B0604020202020204" pitchFamily="34" charset="0"/>
              <a:buChar char="•"/>
            </a:pPr>
            <a:r>
              <a:rPr lang="en-US" sz="2800" dirty="0">
                <a:solidFill>
                  <a:schemeClr val="bg1"/>
                </a:solidFill>
              </a:rPr>
              <a:t>Save data out to CSV file </a:t>
            </a:r>
          </a:p>
          <a:p>
            <a:endParaRPr lang="en-US" sz="2000" dirty="0">
              <a:solidFill>
                <a:schemeClr val="bg1"/>
              </a:solidFill>
            </a:endParaRPr>
          </a:p>
        </p:txBody>
      </p:sp>
      <p:sp>
        <p:nvSpPr>
          <p:cNvPr id="5" name="TextBox 4">
            <a:extLst>
              <a:ext uri="{FF2B5EF4-FFF2-40B4-BE49-F238E27FC236}">
                <a16:creationId xmlns:a16="http://schemas.microsoft.com/office/drawing/2014/main" id="{7810B3A9-FD00-53C3-6493-DF6F11558C4B}"/>
              </a:ext>
            </a:extLst>
          </p:cNvPr>
          <p:cNvSpPr txBox="1"/>
          <p:nvPr/>
        </p:nvSpPr>
        <p:spPr>
          <a:xfrm>
            <a:off x="622526" y="5042118"/>
            <a:ext cx="5316282" cy="1815882"/>
          </a:xfrm>
          <a:prstGeom prst="rect">
            <a:avLst/>
          </a:prstGeom>
          <a:noFill/>
        </p:spPr>
        <p:txBody>
          <a:bodyPr wrap="square" rtlCol="0">
            <a:spAutoFit/>
          </a:bodyPr>
          <a:lstStyle/>
          <a:p>
            <a:r>
              <a:rPr lang="en-US" sz="2800" dirty="0">
                <a:solidFill>
                  <a:schemeClr val="bg1"/>
                </a:solidFill>
              </a:rPr>
              <a:t>Link to the completed notebook </a:t>
            </a:r>
            <a:r>
              <a:rPr lang="en-US" sz="1400" dirty="0">
                <a:solidFill>
                  <a:schemeClr val="bg1"/>
                </a:solidFill>
                <a:hlinkClick r:id="rId3"/>
              </a:rPr>
              <a:t>https://github.com/byvfx/ibm_ds_capstone/blob/main/jupyter-labs-spacex-data-collection-api.ipynb</a:t>
            </a:r>
            <a:endParaRPr lang="en-US" sz="1400" dirty="0">
              <a:solidFill>
                <a:schemeClr val="bg1"/>
              </a:solidFill>
            </a:endParaRPr>
          </a:p>
          <a:p>
            <a:pPr marL="457200" indent="-457200">
              <a:buFont typeface="Arial" panose="020B0604020202020204" pitchFamily="34" charset="0"/>
              <a:buChar char="•"/>
            </a:pPr>
            <a:endParaRPr lang="en-US" sz="2800" dirty="0">
              <a:solidFill>
                <a:schemeClr val="bg1"/>
              </a:solidFill>
            </a:endParaRPr>
          </a:p>
          <a:p>
            <a:endParaRPr lang="en-US" sz="2800" dirty="0">
              <a:solidFill>
                <a:schemeClr val="bg1"/>
              </a:solidFill>
            </a:endParaRPr>
          </a:p>
        </p:txBody>
      </p:sp>
      <p:pic>
        <p:nvPicPr>
          <p:cNvPr id="9" name="Picture 8">
            <a:extLst>
              <a:ext uri="{FF2B5EF4-FFF2-40B4-BE49-F238E27FC236}">
                <a16:creationId xmlns:a16="http://schemas.microsoft.com/office/drawing/2014/main" id="{047179B3-4F7A-4AEF-8F64-9A8F9F4E34E3}"/>
              </a:ext>
            </a:extLst>
          </p:cNvPr>
          <p:cNvPicPr>
            <a:picLocks noChangeAspect="1"/>
          </p:cNvPicPr>
          <p:nvPr/>
        </p:nvPicPr>
        <p:blipFill>
          <a:blip r:embed="rId4"/>
          <a:stretch>
            <a:fillRect/>
          </a:stretch>
        </p:blipFill>
        <p:spPr>
          <a:xfrm>
            <a:off x="6236457" y="1155607"/>
            <a:ext cx="2208155" cy="702801"/>
          </a:xfrm>
          <a:prstGeom prst="rect">
            <a:avLst/>
          </a:prstGeom>
        </p:spPr>
      </p:pic>
      <p:pic>
        <p:nvPicPr>
          <p:cNvPr id="12" name="Picture 11">
            <a:extLst>
              <a:ext uri="{FF2B5EF4-FFF2-40B4-BE49-F238E27FC236}">
                <a16:creationId xmlns:a16="http://schemas.microsoft.com/office/drawing/2014/main" id="{25F8AF2E-2E5C-9D18-D363-2EEB343F127E}"/>
              </a:ext>
            </a:extLst>
          </p:cNvPr>
          <p:cNvPicPr>
            <a:picLocks noChangeAspect="1"/>
          </p:cNvPicPr>
          <p:nvPr/>
        </p:nvPicPr>
        <p:blipFill>
          <a:blip r:embed="rId5"/>
          <a:stretch>
            <a:fillRect/>
          </a:stretch>
        </p:blipFill>
        <p:spPr>
          <a:xfrm>
            <a:off x="6209412" y="1964356"/>
            <a:ext cx="5800931" cy="325952"/>
          </a:xfrm>
          <a:prstGeom prst="rect">
            <a:avLst/>
          </a:prstGeom>
        </p:spPr>
      </p:pic>
      <p:pic>
        <p:nvPicPr>
          <p:cNvPr id="15" name="Picture 14">
            <a:extLst>
              <a:ext uri="{FF2B5EF4-FFF2-40B4-BE49-F238E27FC236}">
                <a16:creationId xmlns:a16="http://schemas.microsoft.com/office/drawing/2014/main" id="{C1F34C0F-AFDF-CD46-7C8C-89F9C4EEF741}"/>
              </a:ext>
            </a:extLst>
          </p:cNvPr>
          <p:cNvPicPr>
            <a:picLocks noChangeAspect="1"/>
          </p:cNvPicPr>
          <p:nvPr/>
        </p:nvPicPr>
        <p:blipFill>
          <a:blip r:embed="rId6"/>
          <a:stretch>
            <a:fillRect/>
          </a:stretch>
        </p:blipFill>
        <p:spPr>
          <a:xfrm>
            <a:off x="6209412" y="2466134"/>
            <a:ext cx="1339704" cy="2054924"/>
          </a:xfrm>
          <a:prstGeom prst="rect">
            <a:avLst/>
          </a:prstGeom>
        </p:spPr>
      </p:pic>
      <p:pic>
        <p:nvPicPr>
          <p:cNvPr id="19" name="Picture 18">
            <a:extLst>
              <a:ext uri="{FF2B5EF4-FFF2-40B4-BE49-F238E27FC236}">
                <a16:creationId xmlns:a16="http://schemas.microsoft.com/office/drawing/2014/main" id="{7611B26C-88CA-F2D3-4A23-8A41EB756F88}"/>
              </a:ext>
            </a:extLst>
          </p:cNvPr>
          <p:cNvPicPr>
            <a:picLocks noChangeAspect="1"/>
          </p:cNvPicPr>
          <p:nvPr/>
        </p:nvPicPr>
        <p:blipFill>
          <a:blip r:embed="rId7"/>
          <a:stretch>
            <a:fillRect/>
          </a:stretch>
        </p:blipFill>
        <p:spPr>
          <a:xfrm>
            <a:off x="7725017" y="2477050"/>
            <a:ext cx="2769720" cy="2033092"/>
          </a:xfrm>
          <a:prstGeom prst="rect">
            <a:avLst/>
          </a:prstGeom>
        </p:spPr>
      </p:pic>
      <p:cxnSp>
        <p:nvCxnSpPr>
          <p:cNvPr id="21" name="Straight Arrow Connector 20">
            <a:extLst>
              <a:ext uri="{FF2B5EF4-FFF2-40B4-BE49-F238E27FC236}">
                <a16:creationId xmlns:a16="http://schemas.microsoft.com/office/drawing/2014/main" id="{1D710618-6957-3314-DD04-522BE0274E16}"/>
              </a:ext>
            </a:extLst>
          </p:cNvPr>
          <p:cNvCxnSpPr>
            <a:cxnSpLocks/>
          </p:cNvCxnSpPr>
          <p:nvPr/>
        </p:nvCxnSpPr>
        <p:spPr>
          <a:xfrm>
            <a:off x="6879263" y="1858408"/>
            <a:ext cx="0" cy="105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D049785-4A45-D067-D22F-3658DB842D7B}"/>
              </a:ext>
            </a:extLst>
          </p:cNvPr>
          <p:cNvCxnSpPr>
            <a:cxnSpLocks/>
            <a:endCxn id="15" idx="0"/>
          </p:cNvCxnSpPr>
          <p:nvPr/>
        </p:nvCxnSpPr>
        <p:spPr>
          <a:xfrm>
            <a:off x="6879264" y="2290308"/>
            <a:ext cx="0" cy="175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9C35767-30CA-F5FC-78A7-5C16A5EB7038}"/>
              </a:ext>
            </a:extLst>
          </p:cNvPr>
          <p:cNvCxnSpPr>
            <a:cxnSpLocks/>
            <a:stCxn id="15" idx="3"/>
            <a:endCxn id="19" idx="1"/>
          </p:cNvCxnSpPr>
          <p:nvPr/>
        </p:nvCxnSpPr>
        <p:spPr>
          <a:xfrm>
            <a:off x="7549116" y="3493596"/>
            <a:ext cx="1759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B4BF0574-9EA0-799C-A750-4E2AA8C02373}"/>
              </a:ext>
            </a:extLst>
          </p:cNvPr>
          <p:cNvPicPr>
            <a:picLocks noChangeAspect="1"/>
          </p:cNvPicPr>
          <p:nvPr/>
        </p:nvPicPr>
        <p:blipFill>
          <a:blip r:embed="rId8"/>
          <a:stretch>
            <a:fillRect/>
          </a:stretch>
        </p:blipFill>
        <p:spPr>
          <a:xfrm>
            <a:off x="7730472" y="4747697"/>
            <a:ext cx="1643822" cy="361102"/>
          </a:xfrm>
          <a:prstGeom prst="rect">
            <a:avLst/>
          </a:prstGeom>
        </p:spPr>
      </p:pic>
      <p:pic>
        <p:nvPicPr>
          <p:cNvPr id="38" name="Picture 37">
            <a:extLst>
              <a:ext uri="{FF2B5EF4-FFF2-40B4-BE49-F238E27FC236}">
                <a16:creationId xmlns:a16="http://schemas.microsoft.com/office/drawing/2014/main" id="{38C94436-4723-6633-9198-C0C86A977F21}"/>
              </a:ext>
            </a:extLst>
          </p:cNvPr>
          <p:cNvPicPr>
            <a:picLocks noChangeAspect="1"/>
          </p:cNvPicPr>
          <p:nvPr/>
        </p:nvPicPr>
        <p:blipFill>
          <a:blip r:embed="rId9"/>
          <a:stretch>
            <a:fillRect/>
          </a:stretch>
        </p:blipFill>
        <p:spPr>
          <a:xfrm>
            <a:off x="7735927" y="5065488"/>
            <a:ext cx="2664409" cy="313460"/>
          </a:xfrm>
          <a:prstGeom prst="rect">
            <a:avLst/>
          </a:prstGeom>
        </p:spPr>
      </p:pic>
      <p:pic>
        <p:nvPicPr>
          <p:cNvPr id="40" name="Picture 39">
            <a:extLst>
              <a:ext uri="{FF2B5EF4-FFF2-40B4-BE49-F238E27FC236}">
                <a16:creationId xmlns:a16="http://schemas.microsoft.com/office/drawing/2014/main" id="{88D003C9-A462-5A40-4665-C99388B04562}"/>
              </a:ext>
            </a:extLst>
          </p:cNvPr>
          <p:cNvPicPr>
            <a:picLocks noChangeAspect="1"/>
          </p:cNvPicPr>
          <p:nvPr/>
        </p:nvPicPr>
        <p:blipFill>
          <a:blip r:embed="rId10"/>
          <a:stretch>
            <a:fillRect/>
          </a:stretch>
        </p:blipFill>
        <p:spPr>
          <a:xfrm>
            <a:off x="7730472" y="5373942"/>
            <a:ext cx="2898702" cy="1186321"/>
          </a:xfrm>
          <a:prstGeom prst="rect">
            <a:avLst/>
          </a:prstGeom>
        </p:spPr>
      </p:pic>
      <p:cxnSp>
        <p:nvCxnSpPr>
          <p:cNvPr id="49" name="Straight Arrow Connector 48">
            <a:extLst>
              <a:ext uri="{FF2B5EF4-FFF2-40B4-BE49-F238E27FC236}">
                <a16:creationId xmlns:a16="http://schemas.microsoft.com/office/drawing/2014/main" id="{CFE804A6-03AF-BA00-C789-5EE25CE590BA}"/>
              </a:ext>
            </a:extLst>
          </p:cNvPr>
          <p:cNvCxnSpPr>
            <a:stCxn id="19" idx="2"/>
          </p:cNvCxnSpPr>
          <p:nvPr/>
        </p:nvCxnSpPr>
        <p:spPr>
          <a:xfrm flipH="1">
            <a:off x="9108558" y="4510142"/>
            <a:ext cx="1319" cy="237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743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Rounded Corners 2">
            <a:extLst>
              <a:ext uri="{FF2B5EF4-FFF2-40B4-BE49-F238E27FC236}">
                <a16:creationId xmlns:a16="http://schemas.microsoft.com/office/drawing/2014/main" id="{0252C52C-AFF8-8B41-A871-70DD9DB2960D}"/>
              </a:ext>
            </a:extLst>
          </p:cNvPr>
          <p:cNvSpPr>
            <a:spLocks noGrp="1" noRot="1" noMove="1" noResize="1" noEditPoints="1" noAdjustHandles="1" noChangeArrowheads="1" noChangeShapeType="1"/>
          </p:cNvSpPr>
          <p:nvPr/>
        </p:nvSpPr>
        <p:spPr>
          <a:xfrm>
            <a:off x="368595" y="148856"/>
            <a:ext cx="11334307" cy="944306"/>
          </a:xfrm>
          <a:prstGeom prst="roundRect">
            <a:avLst/>
          </a:prstGeom>
          <a:gradFill flip="none" rotWithShape="1">
            <a:gsLst>
              <a:gs pos="0">
                <a:srgbClr val="0B47C5"/>
              </a:gs>
              <a:gs pos="100000">
                <a:schemeClr val="accent1">
                  <a:tint val="23500"/>
                  <a:satMod val="160000"/>
                  <a:alpha val="0"/>
                  <a:lumMod val="4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latin typeface="Aptos Display" panose="020B0004020202020204" pitchFamily="34" charset="0"/>
              </a:rPr>
              <a:t>Data Collection – Scraping</a:t>
            </a:r>
          </a:p>
        </p:txBody>
      </p:sp>
      <p:sp>
        <p:nvSpPr>
          <p:cNvPr id="10" name="TextBox 9">
            <a:extLst>
              <a:ext uri="{FF2B5EF4-FFF2-40B4-BE49-F238E27FC236}">
                <a16:creationId xmlns:a16="http://schemas.microsoft.com/office/drawing/2014/main" id="{5B7CFA93-F394-66CA-1F53-1A6BE17BCDE1}"/>
              </a:ext>
            </a:extLst>
          </p:cNvPr>
          <p:cNvSpPr txBox="1"/>
          <p:nvPr/>
        </p:nvSpPr>
        <p:spPr>
          <a:xfrm>
            <a:off x="3048000" y="-30783498"/>
            <a:ext cx="8045302" cy="3012941"/>
          </a:xfrm>
          <a:prstGeom prst="rect">
            <a:avLst/>
          </a:prstGeom>
          <a:noFill/>
        </p:spPr>
        <p:txBody>
          <a:bodyPr wrap="square">
            <a:spAutoFit/>
          </a:bodyPr>
          <a:lstStyle/>
          <a:p>
            <a:pPr marL="0" indent="0">
              <a:lnSpc>
                <a:spcPct val="120000"/>
              </a:lnSpc>
              <a:spcBef>
                <a:spcPts val="1400"/>
              </a:spcBef>
              <a:buNone/>
            </a:pPr>
            <a:r>
              <a:rPr lang="en-US" sz="900" dirty="0">
                <a:solidFill>
                  <a:srgbClr val="0B49CB"/>
                </a:solidFill>
                <a:latin typeface="Abadi"/>
              </a:rPr>
              <a:t>Executive Summary</a:t>
            </a:r>
          </a:p>
          <a:p>
            <a:pPr>
              <a:lnSpc>
                <a:spcPct val="120000"/>
              </a:lnSpc>
              <a:spcBef>
                <a:spcPts val="1400"/>
              </a:spcBef>
            </a:pPr>
            <a:r>
              <a:rPr lang="en-US" sz="900" dirty="0">
                <a:solidFill>
                  <a:schemeClr val="accent3">
                    <a:lumMod val="25000"/>
                  </a:schemeClr>
                </a:solidFill>
                <a:latin typeface="Abadi"/>
              </a:rPr>
              <a:t>Data collection methodology:</a:t>
            </a:r>
          </a:p>
          <a:p>
            <a:pPr lvl="1">
              <a:lnSpc>
                <a:spcPct val="120000"/>
              </a:lnSpc>
              <a:spcBef>
                <a:spcPts val="1400"/>
              </a:spcBef>
            </a:pPr>
            <a:r>
              <a:rPr lang="en-US" sz="900" dirty="0">
                <a:solidFill>
                  <a:schemeClr val="bg2">
                    <a:lumMod val="50000"/>
                  </a:schemeClr>
                </a:solidFill>
                <a:latin typeface="Abadi"/>
              </a:rPr>
              <a:t>Describe how data was collected </a:t>
            </a:r>
          </a:p>
          <a:p>
            <a:pPr>
              <a:lnSpc>
                <a:spcPct val="120000"/>
              </a:lnSpc>
              <a:spcBef>
                <a:spcPts val="1400"/>
              </a:spcBef>
            </a:pPr>
            <a:r>
              <a:rPr lang="en-US" sz="900" dirty="0">
                <a:solidFill>
                  <a:schemeClr val="accent3">
                    <a:lumMod val="25000"/>
                  </a:schemeClr>
                </a:solidFill>
                <a:latin typeface="Abadi"/>
              </a:rPr>
              <a:t>Perform data wrangling</a:t>
            </a:r>
          </a:p>
          <a:p>
            <a:pPr lvl="1">
              <a:lnSpc>
                <a:spcPct val="120000"/>
              </a:lnSpc>
              <a:spcBef>
                <a:spcPts val="1400"/>
              </a:spcBef>
            </a:pPr>
            <a:r>
              <a:rPr lang="en-US" sz="900" dirty="0">
                <a:solidFill>
                  <a:schemeClr val="bg2">
                    <a:lumMod val="50000"/>
                  </a:schemeClr>
                </a:solidFill>
                <a:latin typeface="Abadi"/>
              </a:rPr>
              <a:t>Describe how data was processed</a:t>
            </a:r>
          </a:p>
          <a:p>
            <a:pPr>
              <a:lnSpc>
                <a:spcPct val="120000"/>
              </a:lnSpc>
              <a:spcBef>
                <a:spcPts val="1400"/>
              </a:spcBef>
            </a:pPr>
            <a:r>
              <a:rPr lang="en-US" sz="9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900" dirty="0">
                <a:solidFill>
                  <a:schemeClr val="accent3">
                    <a:lumMod val="25000"/>
                  </a:schemeClr>
                </a:solidFill>
                <a:latin typeface="Abadi"/>
              </a:rPr>
              <a:t>Perform interactive visual analytics using Folium and </a:t>
            </a:r>
            <a:r>
              <a:rPr lang="en-US" sz="900" dirty="0" err="1">
                <a:solidFill>
                  <a:schemeClr val="accent3">
                    <a:lumMod val="25000"/>
                  </a:schemeClr>
                </a:solidFill>
                <a:latin typeface="Abadi"/>
              </a:rPr>
              <a:t>Plotly</a:t>
            </a:r>
            <a:r>
              <a:rPr lang="en-US" sz="900" dirty="0">
                <a:solidFill>
                  <a:schemeClr val="accent3">
                    <a:lumMod val="25000"/>
                  </a:schemeClr>
                </a:solidFill>
                <a:latin typeface="Abadi"/>
              </a:rPr>
              <a:t> Dash</a:t>
            </a:r>
          </a:p>
          <a:p>
            <a:pPr>
              <a:lnSpc>
                <a:spcPct val="120000"/>
              </a:lnSpc>
              <a:spcBef>
                <a:spcPts val="1400"/>
              </a:spcBef>
            </a:pPr>
            <a:r>
              <a:rPr lang="en-US" sz="900" dirty="0">
                <a:solidFill>
                  <a:schemeClr val="accent3">
                    <a:lumMod val="25000"/>
                  </a:schemeClr>
                </a:solidFill>
                <a:latin typeface="Abadi"/>
              </a:rPr>
              <a:t>Perform predictive analysis using classification models</a:t>
            </a:r>
          </a:p>
          <a:p>
            <a:pPr lvl="1">
              <a:lnSpc>
                <a:spcPct val="120000"/>
              </a:lnSpc>
              <a:spcBef>
                <a:spcPts val="1400"/>
              </a:spcBef>
            </a:pPr>
            <a:r>
              <a:rPr lang="en-US" sz="900" dirty="0">
                <a:solidFill>
                  <a:schemeClr val="bg2">
                    <a:lumMod val="50000"/>
                  </a:schemeClr>
                </a:solidFill>
                <a:latin typeface="Abadi"/>
              </a:rPr>
              <a:t>How to build, tune, evaluate classification models</a:t>
            </a:r>
          </a:p>
        </p:txBody>
      </p:sp>
      <p:sp>
        <p:nvSpPr>
          <p:cNvPr id="14" name="TextBox 13">
            <a:extLst>
              <a:ext uri="{FF2B5EF4-FFF2-40B4-BE49-F238E27FC236}">
                <a16:creationId xmlns:a16="http://schemas.microsoft.com/office/drawing/2014/main" id="{7CDA61B1-BFC7-A240-D5D2-C003A943A463}"/>
              </a:ext>
            </a:extLst>
          </p:cNvPr>
          <p:cNvSpPr txBox="1"/>
          <p:nvPr/>
        </p:nvSpPr>
        <p:spPr>
          <a:xfrm>
            <a:off x="411121" y="1217945"/>
            <a:ext cx="5061104"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latin typeface="Calibri Light" panose="020F0302020204030204" pitchFamily="34" charset="0"/>
                <a:cs typeface="Calibri Light" panose="020F0302020204030204" pitchFamily="34" charset="0"/>
              </a:rPr>
              <a:t>I used Beautiful Soup to scrape the data from Wikipedia</a:t>
            </a:r>
          </a:p>
          <a:p>
            <a:pPr marL="342900" indent="-342900">
              <a:buFont typeface="Arial" panose="020B0604020202020204" pitchFamily="34" charset="0"/>
              <a:buChar char="•"/>
            </a:pPr>
            <a:r>
              <a:rPr lang="en-US" sz="2000" dirty="0">
                <a:solidFill>
                  <a:schemeClr val="bg1"/>
                </a:solidFill>
                <a:effectLst/>
                <a:latin typeface="Calibri Light" panose="020F0302020204030204" pitchFamily="34" charset="0"/>
                <a:cs typeface="Calibri Light" panose="020F0302020204030204" pitchFamily="34" charset="0"/>
              </a:rPr>
              <a:t>Extracted all column/variable names from the HTML table header</a:t>
            </a:r>
          </a:p>
          <a:p>
            <a:pPr marL="342900" indent="-342900">
              <a:buFont typeface="Arial" panose="020B0604020202020204" pitchFamily="34" charset="0"/>
              <a:buChar char="•"/>
            </a:pPr>
            <a:r>
              <a:rPr lang="en-US" sz="2000" dirty="0">
                <a:solidFill>
                  <a:schemeClr val="bg1"/>
                </a:solidFill>
                <a:effectLst/>
                <a:latin typeface="Calibri Light" panose="020F0302020204030204" pitchFamily="34" charset="0"/>
                <a:cs typeface="Calibri Light" panose="020F0302020204030204" pitchFamily="34" charset="0"/>
              </a:rPr>
              <a:t>Created a data frame by parsing the launch HTML tables</a:t>
            </a:r>
          </a:p>
          <a:p>
            <a:pPr marL="342900" indent="-342900">
              <a:buFont typeface="Arial" panose="020B0604020202020204" pitchFamily="34" charset="0"/>
              <a:buChar char="•"/>
            </a:pPr>
            <a:r>
              <a:rPr lang="en-US" sz="2000" dirty="0">
                <a:solidFill>
                  <a:schemeClr val="bg1"/>
                </a:solidFill>
                <a:effectLst/>
                <a:latin typeface="Calibri Light" panose="020F0302020204030204" pitchFamily="34" charset="0"/>
                <a:cs typeface="Calibri Light" panose="020F0302020204030204" pitchFamily="34" charset="0"/>
              </a:rPr>
              <a:t>Save data to a CSV file</a:t>
            </a:r>
          </a:p>
          <a:p>
            <a:pPr marL="342900" indent="-342900">
              <a:buFont typeface="Arial" panose="020B0604020202020204" pitchFamily="34" charset="0"/>
              <a:buChar char="•"/>
            </a:pPr>
            <a:endParaRPr lang="en-US" sz="2000" b="0" dirty="0">
              <a:solidFill>
                <a:schemeClr val="bg1"/>
              </a:solidFill>
              <a:effectLst/>
              <a:latin typeface="+mj-lt"/>
            </a:endParaRPr>
          </a:p>
          <a:p>
            <a:endParaRPr lang="en-US" sz="2000" dirty="0">
              <a:solidFill>
                <a:schemeClr val="bg1"/>
              </a:solidFill>
            </a:endParaRPr>
          </a:p>
        </p:txBody>
      </p:sp>
      <p:sp>
        <p:nvSpPr>
          <p:cNvPr id="5" name="TextBox 4">
            <a:extLst>
              <a:ext uri="{FF2B5EF4-FFF2-40B4-BE49-F238E27FC236}">
                <a16:creationId xmlns:a16="http://schemas.microsoft.com/office/drawing/2014/main" id="{7810B3A9-FD00-53C3-6493-DF6F11558C4B}"/>
              </a:ext>
            </a:extLst>
          </p:cNvPr>
          <p:cNvSpPr txBox="1"/>
          <p:nvPr/>
        </p:nvSpPr>
        <p:spPr>
          <a:xfrm>
            <a:off x="446565" y="5373942"/>
            <a:ext cx="5316282" cy="1384995"/>
          </a:xfrm>
          <a:prstGeom prst="rect">
            <a:avLst/>
          </a:prstGeom>
          <a:noFill/>
        </p:spPr>
        <p:txBody>
          <a:bodyPr wrap="square" rtlCol="0">
            <a:spAutoFit/>
          </a:bodyPr>
          <a:lstStyle/>
          <a:p>
            <a:r>
              <a:rPr lang="en-US" sz="2800" dirty="0">
                <a:solidFill>
                  <a:schemeClr val="bg1"/>
                </a:solidFill>
              </a:rPr>
              <a:t>Link to the completed notebook </a:t>
            </a:r>
            <a:r>
              <a:rPr lang="en-US" sz="1400" dirty="0">
                <a:solidFill>
                  <a:schemeClr val="bg1"/>
                </a:solidFill>
                <a:hlinkClick r:id="rId3"/>
              </a:rPr>
              <a:t>https://github.com/byvfx/ibm_ds_capstone/blob/main/jupyter-labs-webscraping.ipynb</a:t>
            </a:r>
            <a:endParaRPr lang="en-US" sz="2800" dirty="0">
              <a:solidFill>
                <a:schemeClr val="bg1"/>
              </a:solidFill>
            </a:endParaRPr>
          </a:p>
          <a:p>
            <a:endParaRPr lang="en-US" sz="2800" dirty="0">
              <a:solidFill>
                <a:schemeClr val="bg1"/>
              </a:solidFill>
            </a:endParaRPr>
          </a:p>
        </p:txBody>
      </p:sp>
      <p:sp>
        <p:nvSpPr>
          <p:cNvPr id="39" name="Rectangle 38">
            <a:extLst>
              <a:ext uri="{FF2B5EF4-FFF2-40B4-BE49-F238E27FC236}">
                <a16:creationId xmlns:a16="http://schemas.microsoft.com/office/drawing/2014/main" id="{FE678055-0324-0DAC-2EC2-3494F1CE8705}"/>
              </a:ext>
            </a:extLst>
          </p:cNvPr>
          <p:cNvSpPr/>
          <p:nvPr/>
        </p:nvSpPr>
        <p:spPr>
          <a:xfrm>
            <a:off x="5741183" y="1140694"/>
            <a:ext cx="5539563" cy="5669773"/>
          </a:xfrm>
          <a:prstGeom prst="rect">
            <a:avLst/>
          </a:prstGeom>
          <a:solidFill>
            <a:srgbClr val="2525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06FEF2B-2F27-5E71-D5C0-D918CCEA7747}"/>
              </a:ext>
            </a:extLst>
          </p:cNvPr>
          <p:cNvPicPr>
            <a:picLocks noChangeAspect="1"/>
          </p:cNvPicPr>
          <p:nvPr/>
        </p:nvPicPr>
        <p:blipFill>
          <a:blip r:embed="rId4"/>
          <a:stretch>
            <a:fillRect/>
          </a:stretch>
        </p:blipFill>
        <p:spPr>
          <a:xfrm>
            <a:off x="5741183" y="1134793"/>
            <a:ext cx="1752845" cy="297222"/>
          </a:xfrm>
          <a:prstGeom prst="rect">
            <a:avLst/>
          </a:prstGeom>
        </p:spPr>
      </p:pic>
      <p:pic>
        <p:nvPicPr>
          <p:cNvPr id="8" name="Picture 7">
            <a:extLst>
              <a:ext uri="{FF2B5EF4-FFF2-40B4-BE49-F238E27FC236}">
                <a16:creationId xmlns:a16="http://schemas.microsoft.com/office/drawing/2014/main" id="{216B579B-4512-D261-F3D5-9F39E2442927}"/>
              </a:ext>
            </a:extLst>
          </p:cNvPr>
          <p:cNvPicPr>
            <a:picLocks noChangeAspect="1"/>
          </p:cNvPicPr>
          <p:nvPr/>
        </p:nvPicPr>
        <p:blipFill>
          <a:blip r:embed="rId5"/>
          <a:stretch>
            <a:fillRect/>
          </a:stretch>
        </p:blipFill>
        <p:spPr>
          <a:xfrm>
            <a:off x="5732388" y="1435427"/>
            <a:ext cx="2484467" cy="152421"/>
          </a:xfrm>
          <a:prstGeom prst="rect">
            <a:avLst/>
          </a:prstGeom>
        </p:spPr>
      </p:pic>
      <p:pic>
        <p:nvPicPr>
          <p:cNvPr id="13" name="Picture 12">
            <a:extLst>
              <a:ext uri="{FF2B5EF4-FFF2-40B4-BE49-F238E27FC236}">
                <a16:creationId xmlns:a16="http://schemas.microsoft.com/office/drawing/2014/main" id="{F6644884-1426-E365-025E-656BFDF9BF0E}"/>
              </a:ext>
            </a:extLst>
          </p:cNvPr>
          <p:cNvPicPr>
            <a:picLocks noChangeAspect="1"/>
          </p:cNvPicPr>
          <p:nvPr/>
        </p:nvPicPr>
        <p:blipFill>
          <a:blip r:embed="rId6"/>
          <a:stretch>
            <a:fillRect/>
          </a:stretch>
        </p:blipFill>
        <p:spPr>
          <a:xfrm>
            <a:off x="5730949" y="1588516"/>
            <a:ext cx="3077005" cy="371527"/>
          </a:xfrm>
          <a:prstGeom prst="rect">
            <a:avLst/>
          </a:prstGeom>
        </p:spPr>
      </p:pic>
      <p:pic>
        <p:nvPicPr>
          <p:cNvPr id="17" name="Picture 16">
            <a:extLst>
              <a:ext uri="{FF2B5EF4-FFF2-40B4-BE49-F238E27FC236}">
                <a16:creationId xmlns:a16="http://schemas.microsoft.com/office/drawing/2014/main" id="{162A556C-0AEF-E496-F6EF-A71ADB288D41}"/>
              </a:ext>
            </a:extLst>
          </p:cNvPr>
          <p:cNvPicPr>
            <a:picLocks noChangeAspect="1"/>
          </p:cNvPicPr>
          <p:nvPr/>
        </p:nvPicPr>
        <p:blipFill>
          <a:blip r:embed="rId7"/>
          <a:stretch>
            <a:fillRect/>
          </a:stretch>
        </p:blipFill>
        <p:spPr>
          <a:xfrm>
            <a:off x="5730949" y="1960043"/>
            <a:ext cx="2926488" cy="663032"/>
          </a:xfrm>
          <a:prstGeom prst="rect">
            <a:avLst/>
          </a:prstGeom>
        </p:spPr>
      </p:pic>
      <p:pic>
        <p:nvPicPr>
          <p:cNvPr id="20" name="Picture 19">
            <a:extLst>
              <a:ext uri="{FF2B5EF4-FFF2-40B4-BE49-F238E27FC236}">
                <a16:creationId xmlns:a16="http://schemas.microsoft.com/office/drawing/2014/main" id="{85250F5C-41D0-057A-442E-0B0F8C722B97}"/>
              </a:ext>
            </a:extLst>
          </p:cNvPr>
          <p:cNvPicPr>
            <a:picLocks noChangeAspect="1"/>
          </p:cNvPicPr>
          <p:nvPr/>
        </p:nvPicPr>
        <p:blipFill>
          <a:blip r:embed="rId8"/>
          <a:stretch>
            <a:fillRect/>
          </a:stretch>
        </p:blipFill>
        <p:spPr>
          <a:xfrm>
            <a:off x="5730949" y="2623075"/>
            <a:ext cx="2019582" cy="1310823"/>
          </a:xfrm>
          <a:prstGeom prst="rect">
            <a:avLst/>
          </a:prstGeom>
        </p:spPr>
      </p:pic>
      <p:pic>
        <p:nvPicPr>
          <p:cNvPr id="30" name="Picture 29">
            <a:extLst>
              <a:ext uri="{FF2B5EF4-FFF2-40B4-BE49-F238E27FC236}">
                <a16:creationId xmlns:a16="http://schemas.microsoft.com/office/drawing/2014/main" id="{8CC7350B-A847-84C0-84B2-B9C3B19CC764}"/>
              </a:ext>
            </a:extLst>
          </p:cNvPr>
          <p:cNvPicPr>
            <a:picLocks noChangeAspect="1"/>
          </p:cNvPicPr>
          <p:nvPr/>
        </p:nvPicPr>
        <p:blipFill>
          <a:blip r:embed="rId9"/>
          <a:stretch>
            <a:fillRect/>
          </a:stretch>
        </p:blipFill>
        <p:spPr>
          <a:xfrm>
            <a:off x="8591072" y="3174788"/>
            <a:ext cx="2612102" cy="3083965"/>
          </a:xfrm>
          <a:prstGeom prst="rect">
            <a:avLst/>
          </a:prstGeom>
        </p:spPr>
      </p:pic>
      <p:pic>
        <p:nvPicPr>
          <p:cNvPr id="33" name="Picture 32">
            <a:extLst>
              <a:ext uri="{FF2B5EF4-FFF2-40B4-BE49-F238E27FC236}">
                <a16:creationId xmlns:a16="http://schemas.microsoft.com/office/drawing/2014/main" id="{66BD8D65-3ECD-868F-4BC8-85AC2FC0AA5F}"/>
              </a:ext>
            </a:extLst>
          </p:cNvPr>
          <p:cNvPicPr>
            <a:picLocks noChangeAspect="1"/>
          </p:cNvPicPr>
          <p:nvPr/>
        </p:nvPicPr>
        <p:blipFill>
          <a:blip r:embed="rId10"/>
          <a:stretch>
            <a:fillRect/>
          </a:stretch>
        </p:blipFill>
        <p:spPr>
          <a:xfrm>
            <a:off x="5730949" y="3984948"/>
            <a:ext cx="2333509" cy="2777987"/>
          </a:xfrm>
          <a:prstGeom prst="rect">
            <a:avLst/>
          </a:prstGeom>
        </p:spPr>
      </p:pic>
      <p:cxnSp>
        <p:nvCxnSpPr>
          <p:cNvPr id="42" name="Straight Arrow Connector 41">
            <a:extLst>
              <a:ext uri="{FF2B5EF4-FFF2-40B4-BE49-F238E27FC236}">
                <a16:creationId xmlns:a16="http://schemas.microsoft.com/office/drawing/2014/main" id="{0F519530-78F1-865C-AA7E-B3C22E1A152B}"/>
              </a:ext>
            </a:extLst>
          </p:cNvPr>
          <p:cNvCxnSpPr>
            <a:cxnSpLocks/>
            <a:stCxn id="33" idx="3"/>
          </p:cNvCxnSpPr>
          <p:nvPr/>
        </p:nvCxnSpPr>
        <p:spPr>
          <a:xfrm flipV="1">
            <a:off x="8064458" y="5373941"/>
            <a:ext cx="54864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7C34A98D-9735-66AA-54D7-D35AC01D3EE2}"/>
              </a:ext>
            </a:extLst>
          </p:cNvPr>
          <p:cNvPicPr>
            <a:picLocks noChangeAspect="1"/>
          </p:cNvPicPr>
          <p:nvPr/>
        </p:nvPicPr>
        <p:blipFill>
          <a:blip r:embed="rId11"/>
          <a:stretch>
            <a:fillRect/>
          </a:stretch>
        </p:blipFill>
        <p:spPr>
          <a:xfrm>
            <a:off x="8591072" y="6395971"/>
            <a:ext cx="2396824" cy="274358"/>
          </a:xfrm>
          <a:prstGeom prst="rect">
            <a:avLst/>
          </a:prstGeom>
        </p:spPr>
      </p:pic>
    </p:spTree>
    <p:extLst>
      <p:ext uri="{BB962C8B-B14F-4D97-AF65-F5344CB8AC3E}">
        <p14:creationId xmlns:p14="http://schemas.microsoft.com/office/powerpoint/2010/main" val="267174403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703FC9E-DA85-4274-8B5F-F1EA67B8FD05}">
  <we:reference id="wa200001625" version="1.0.0.7" store="en-US" storeType="OMEX"/>
  <we:alternateReferences>
    <we:reference id="WA200001625" version="1.0.0.7" store="WA200001625" storeType="OMEX"/>
  </we:alternateReferences>
  <we:properties>
    <we:property name="Office.AutoShowTaskpaneWithDocument" value="true"/>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1918</TotalTime>
  <Words>3713</Words>
  <Application>Microsoft Office PowerPoint</Application>
  <PresentationFormat>Widescreen</PresentationFormat>
  <Paragraphs>424</Paragraphs>
  <Slides>48</Slides>
  <Notes>41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Abadi</vt:lpstr>
      <vt:lpstr>Aptos Display</vt:lpstr>
      <vt:lpstr>Arial</vt:lpstr>
      <vt:lpstr>Calibri</vt:lpstr>
      <vt:lpstr>Calibri Light</vt:lpstr>
      <vt:lpstr>Consolas</vt:lpstr>
      <vt:lpstr>IBM Plex Mono SemiBold</vt:lpstr>
      <vt:lpstr>Söhne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brandon young</cp:lastModifiedBy>
  <cp:revision>220</cp:revision>
  <dcterms:created xsi:type="dcterms:W3CDTF">2021-04-29T18:58:34Z</dcterms:created>
  <dcterms:modified xsi:type="dcterms:W3CDTF">2023-10-11T01:28:44Z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